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8" r:id="rId2"/>
    <p:sldId id="257" r:id="rId3"/>
    <p:sldId id="269" r:id="rId4"/>
    <p:sldId id="259" r:id="rId5"/>
    <p:sldId id="270" r:id="rId6"/>
    <p:sldId id="266" r:id="rId7"/>
    <p:sldId id="271" r:id="rId8"/>
    <p:sldId id="274" r:id="rId9"/>
    <p:sldId id="278" r:id="rId10"/>
    <p:sldId id="276" r:id="rId11"/>
    <p:sldId id="277" r:id="rId12"/>
    <p:sldId id="263" r:id="rId13"/>
  </p:sldIdLst>
  <p:sldSz cx="10442575" cy="7023100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25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50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276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01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12736" algn="l" defTabSz="108509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55283" algn="l" defTabSz="108509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97831" algn="l" defTabSz="108509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40375" algn="l" defTabSz="108509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4831"/>
    <a:srgbClr val="FF732D"/>
    <a:srgbClr val="AFB9FF"/>
    <a:srgbClr val="BB5E2F"/>
    <a:srgbClr val="6970A2"/>
    <a:srgbClr val="8C94D0"/>
    <a:srgbClr val="464B7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83871" autoAdjust="0"/>
  </p:normalViewPr>
  <p:slideViewPr>
    <p:cSldViewPr>
      <p:cViewPr>
        <p:scale>
          <a:sx n="93" d="100"/>
          <a:sy n="93" d="100"/>
        </p:scale>
        <p:origin x="-120" y="-402"/>
      </p:cViewPr>
      <p:guideLst>
        <p:guide orient="horz" pos="2212"/>
        <p:guide pos="3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2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03278688525"/>
          <c:y val="0.14159292035398199"/>
          <c:w val="0.85860655737704905"/>
          <c:h val="0.47787610619469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Натуральный  кофе</c:v>
                </c:pt>
              </c:strCache>
            </c:strRef>
          </c:tx>
          <c:spPr>
            <a:solidFill>
              <a:srgbClr val="774831"/>
            </a:solidFill>
            <a:ln w="25375">
              <a:noFill/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31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Растворимый кофе</c:v>
                </c:pt>
              </c:strCache>
            </c:strRef>
          </c:tx>
          <c:spPr>
            <a:solidFill>
              <a:srgbClr val="774831">
                <a:alpha val="59999"/>
              </a:srgbClr>
            </a:solidFill>
            <a:ln w="25375">
              <a:noFill/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75</c:v>
                </c:pt>
                <c:pt idx="1">
                  <c:v>68</c:v>
                </c:pt>
                <c:pt idx="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12704"/>
        <c:axId val="88714240"/>
      </c:barChart>
      <c:catAx>
        <c:axId val="8871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9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8714240"/>
        <c:crosses val="autoZero"/>
        <c:auto val="1"/>
        <c:lblAlgn val="ctr"/>
        <c:lblOffset val="100"/>
        <c:noMultiLvlLbl val="0"/>
      </c:catAx>
      <c:valAx>
        <c:axId val="88714240"/>
        <c:scaling>
          <c:orientation val="minMax"/>
        </c:scaling>
        <c:delete val="0"/>
        <c:axPos val="l"/>
        <c:majorGridlines>
          <c:spPr>
            <a:ln w="3172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8712704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01F51-B5DB-4B96-B2AB-B50CB7FF8D0A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DA7BB08-C4BA-400E-851A-45FF1CB3263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 anchor="ctr"/>
        <a:lstStyle/>
        <a:p>
          <a:pPr algn="ctr" rtl="0"/>
          <a:r>
            <a:rPr lang="ru-RU" sz="3000" b="0" dirty="0" smtClean="0">
              <a:solidFill>
                <a:schemeClr val="tx1"/>
              </a:solidFill>
              <a:latin typeface="Times"/>
              <a:cs typeface="Times"/>
            </a:rPr>
            <a:t>Натуральный кофе</a:t>
          </a:r>
          <a:endParaRPr lang="en-US" sz="3000" b="0" dirty="0" smtClean="0">
            <a:solidFill>
              <a:schemeClr val="tx1"/>
            </a:solidFill>
            <a:latin typeface="Times"/>
            <a:cs typeface="Times"/>
          </a:endParaRPr>
        </a:p>
      </dgm:t>
    </dgm:pt>
    <dgm:pt modelId="{53F8D539-2528-4211-BF64-0F11C407671E}" type="parTrans" cxnId="{E19221DB-1E15-47BE-9C42-7FF411B510DB}">
      <dgm:prSet/>
      <dgm:spPr/>
      <dgm:t>
        <a:bodyPr/>
        <a:lstStyle/>
        <a:p>
          <a:endParaRPr lang="ru-RU"/>
        </a:p>
      </dgm:t>
    </dgm:pt>
    <dgm:pt modelId="{4E27A143-DC97-4F28-AD47-F0C3903F6C6C}" type="sibTrans" cxnId="{E19221DB-1E15-47BE-9C42-7FF411B510DB}">
      <dgm:prSet/>
      <dgm:spPr/>
      <dgm:t>
        <a:bodyPr/>
        <a:lstStyle/>
        <a:p>
          <a:endParaRPr lang="ru-RU"/>
        </a:p>
      </dgm:t>
    </dgm:pt>
    <dgm:pt modelId="{CAE75B14-77E3-49AF-9C07-8CE9FD1CE179}" type="pres">
      <dgm:prSet presAssocID="{5F501F51-B5DB-4B96-B2AB-B50CB7FF8D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859221-2B14-483F-AEFC-F9197A27BBEE}" type="pres">
      <dgm:prSet presAssocID="{7DA7BB08-C4BA-400E-851A-45FF1CB32637}" presName="parentText" presStyleLbl="node1" presStyleIdx="0" presStyleCnt="1" custLinFactNeighborX="-19394" custLinFactNeighborY="95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221DB-1E15-47BE-9C42-7FF411B510DB}" srcId="{5F501F51-B5DB-4B96-B2AB-B50CB7FF8D0A}" destId="{7DA7BB08-C4BA-400E-851A-45FF1CB32637}" srcOrd="0" destOrd="0" parTransId="{53F8D539-2528-4211-BF64-0F11C407671E}" sibTransId="{4E27A143-DC97-4F28-AD47-F0C3903F6C6C}"/>
    <dgm:cxn modelId="{9CAA7C0A-0C0F-400D-904E-AEBD87713810}" type="presOf" srcId="{5F501F51-B5DB-4B96-B2AB-B50CB7FF8D0A}" destId="{CAE75B14-77E3-49AF-9C07-8CE9FD1CE179}" srcOrd="0" destOrd="0" presId="urn:microsoft.com/office/officeart/2005/8/layout/vList2"/>
    <dgm:cxn modelId="{52A689E8-3EA1-48B8-9622-30144B06292E}" type="presOf" srcId="{7DA7BB08-C4BA-400E-851A-45FF1CB32637}" destId="{F5859221-2B14-483F-AEFC-F9197A27BBEE}" srcOrd="0" destOrd="0" presId="urn:microsoft.com/office/officeart/2005/8/layout/vList2"/>
    <dgm:cxn modelId="{F8F2590D-844D-44BB-AFB8-FF972CA429A3}" type="presParOf" srcId="{CAE75B14-77E3-49AF-9C07-8CE9FD1CE179}" destId="{F5859221-2B14-483F-AEFC-F9197A27BB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79A8B9-7599-45B8-9663-34871E992852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25251F-A9A4-4A90-BBA4-D611BE138E2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bg1">
                  <a:lumMod val="50000"/>
                </a:schemeClr>
              </a:solidFill>
              <a:effectLst/>
            </a:rPr>
            <a:t>ОЦЕНКА КОНКУРЕНТНОЙ СИТУАЦИИ</a:t>
          </a:r>
          <a:r>
            <a:rPr lang="en-US" sz="1600" b="1" dirty="0" smtClean="0">
              <a:solidFill>
                <a:schemeClr val="bg1">
                  <a:lumMod val="50000"/>
                </a:schemeClr>
              </a:solidFill>
              <a:effectLst/>
            </a:rPr>
            <a:t> (</a:t>
          </a:r>
          <a:r>
            <a:rPr lang="ru-RU" sz="1600" b="1" dirty="0" smtClean="0">
              <a:solidFill>
                <a:schemeClr val="bg1">
                  <a:lumMod val="50000"/>
                </a:schemeClr>
              </a:solidFill>
              <a:effectLst/>
            </a:rPr>
            <a:t>ЦИКОРИЙ НАТУРАЛЬНЫЙ)</a:t>
          </a:r>
          <a:endParaRPr lang="ru-RU" sz="1600" b="1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3E8AE9DB-0F02-47FE-9408-51660B470957}" type="parTrans" cxnId="{7EEE562A-8217-48AF-8383-6067A8E1D4F5}">
      <dgm:prSet/>
      <dgm:spPr/>
      <dgm:t>
        <a:bodyPr/>
        <a:lstStyle/>
        <a:p>
          <a:endParaRPr lang="ru-RU"/>
        </a:p>
      </dgm:t>
    </dgm:pt>
    <dgm:pt modelId="{F2829BCF-612B-4BAA-BD0C-610D68D56595}" type="sibTrans" cxnId="{7EEE562A-8217-48AF-8383-6067A8E1D4F5}">
      <dgm:prSet/>
      <dgm:spPr/>
      <dgm:t>
        <a:bodyPr/>
        <a:lstStyle/>
        <a:p>
          <a:endParaRPr lang="ru-RU"/>
        </a:p>
      </dgm:t>
    </dgm:pt>
    <dgm:pt modelId="{7263DDB8-ACDF-4D39-A85B-5E5436FE8FE4}" type="pres">
      <dgm:prSet presAssocID="{F679A8B9-7599-45B8-9663-34871E992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0777D-E13F-4EDB-8C3F-B2F4D5B1F59E}" type="pres">
      <dgm:prSet presAssocID="{6225251F-A9A4-4A90-BBA4-D611BE138E2B}" presName="parentText" presStyleLbl="node1" presStyleIdx="0" presStyleCnt="1" custLinFactNeighborX="-96" custLinFactNeighborY="-11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E562A-8217-48AF-8383-6067A8E1D4F5}" srcId="{F679A8B9-7599-45B8-9663-34871E992852}" destId="{6225251F-A9A4-4A90-BBA4-D611BE138E2B}" srcOrd="0" destOrd="0" parTransId="{3E8AE9DB-0F02-47FE-9408-51660B470957}" sibTransId="{F2829BCF-612B-4BAA-BD0C-610D68D56595}"/>
    <dgm:cxn modelId="{7CFE290A-6AC7-AB46-8309-BF316102A18A}" type="presOf" srcId="{F679A8B9-7599-45B8-9663-34871E992852}" destId="{7263DDB8-ACDF-4D39-A85B-5E5436FE8FE4}" srcOrd="0" destOrd="0" presId="urn:microsoft.com/office/officeart/2005/8/layout/vList2"/>
    <dgm:cxn modelId="{48840C9F-7C75-8244-B069-CE7245543BA9}" type="presOf" srcId="{6225251F-A9A4-4A90-BBA4-D611BE138E2B}" destId="{E770777D-E13F-4EDB-8C3F-B2F4D5B1F59E}" srcOrd="0" destOrd="0" presId="urn:microsoft.com/office/officeart/2005/8/layout/vList2"/>
    <dgm:cxn modelId="{55649DC4-C9AB-5548-BD60-E6910A0C08F3}" type="presParOf" srcId="{7263DDB8-ACDF-4D39-A85B-5E5436FE8FE4}" destId="{E770777D-E13F-4EDB-8C3F-B2F4D5B1F5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79A8B9-7599-45B8-9663-34871E992852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25251F-A9A4-4A90-BBA4-D611BE138E2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bg1">
                  <a:lumMod val="50000"/>
                </a:schemeClr>
              </a:solidFill>
              <a:effectLst/>
            </a:rPr>
            <a:t>ЛОГИСТИЧЕСКАЯ ИНФОРМАЦИЯ</a:t>
          </a:r>
          <a:endParaRPr lang="ru-RU" sz="1600" b="1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3E8AE9DB-0F02-47FE-9408-51660B470957}" type="parTrans" cxnId="{7EEE562A-8217-48AF-8383-6067A8E1D4F5}">
      <dgm:prSet/>
      <dgm:spPr/>
      <dgm:t>
        <a:bodyPr/>
        <a:lstStyle/>
        <a:p>
          <a:endParaRPr lang="ru-RU"/>
        </a:p>
      </dgm:t>
    </dgm:pt>
    <dgm:pt modelId="{F2829BCF-612B-4BAA-BD0C-610D68D56595}" type="sibTrans" cxnId="{7EEE562A-8217-48AF-8383-6067A8E1D4F5}">
      <dgm:prSet/>
      <dgm:spPr/>
      <dgm:t>
        <a:bodyPr/>
        <a:lstStyle/>
        <a:p>
          <a:endParaRPr lang="ru-RU"/>
        </a:p>
      </dgm:t>
    </dgm:pt>
    <dgm:pt modelId="{7263DDB8-ACDF-4D39-A85B-5E5436FE8FE4}" type="pres">
      <dgm:prSet presAssocID="{F679A8B9-7599-45B8-9663-34871E992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0777D-E13F-4EDB-8C3F-B2F4D5B1F59E}" type="pres">
      <dgm:prSet presAssocID="{6225251F-A9A4-4A90-BBA4-D611BE138E2B}" presName="parentText" presStyleLbl="node1" presStyleIdx="0" presStyleCnt="1" custLinFactNeighborX="-96" custLinFactNeighborY="-11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3881F-917A-C549-9FE1-F3A9132C0195}" type="presOf" srcId="{F679A8B9-7599-45B8-9663-34871E992852}" destId="{7263DDB8-ACDF-4D39-A85B-5E5436FE8FE4}" srcOrd="0" destOrd="0" presId="urn:microsoft.com/office/officeart/2005/8/layout/vList2"/>
    <dgm:cxn modelId="{7EEE562A-8217-48AF-8383-6067A8E1D4F5}" srcId="{F679A8B9-7599-45B8-9663-34871E992852}" destId="{6225251F-A9A4-4A90-BBA4-D611BE138E2B}" srcOrd="0" destOrd="0" parTransId="{3E8AE9DB-0F02-47FE-9408-51660B470957}" sibTransId="{F2829BCF-612B-4BAA-BD0C-610D68D56595}"/>
    <dgm:cxn modelId="{69361A41-BD25-884B-9F93-FAB0ABDFD853}" type="presOf" srcId="{6225251F-A9A4-4A90-BBA4-D611BE138E2B}" destId="{E770777D-E13F-4EDB-8C3F-B2F4D5B1F59E}" srcOrd="0" destOrd="0" presId="urn:microsoft.com/office/officeart/2005/8/layout/vList2"/>
    <dgm:cxn modelId="{82B594A6-25BE-8047-BD10-00B56717EE2B}" type="presParOf" srcId="{7263DDB8-ACDF-4D39-A85B-5E5436FE8FE4}" destId="{E770777D-E13F-4EDB-8C3F-B2F4D5B1F5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9A8B9-7599-45B8-9663-34871E992852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25251F-A9A4-4A90-BBA4-D611BE138E2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sz="1600" b="1" dirty="0" smtClean="0">
              <a:solidFill>
                <a:srgbClr val="7F7F7F"/>
              </a:solidFill>
              <a:effectLst/>
            </a:rPr>
            <a:t>ПОЧЕМУ ПРОДАВАТЬ НАТУРАЛЬНЫЙ КОФЕ ВЫГОДНО?</a:t>
          </a:r>
          <a:endParaRPr lang="ru-RU" sz="1600" b="1" dirty="0">
            <a:solidFill>
              <a:srgbClr val="7F7F7F"/>
            </a:solidFill>
            <a:effectLst/>
          </a:endParaRPr>
        </a:p>
      </dgm:t>
    </dgm:pt>
    <dgm:pt modelId="{3E8AE9DB-0F02-47FE-9408-51660B470957}" type="parTrans" cxnId="{7EEE562A-8217-48AF-8383-6067A8E1D4F5}">
      <dgm:prSet/>
      <dgm:spPr/>
      <dgm:t>
        <a:bodyPr/>
        <a:lstStyle/>
        <a:p>
          <a:endParaRPr lang="ru-RU"/>
        </a:p>
      </dgm:t>
    </dgm:pt>
    <dgm:pt modelId="{F2829BCF-612B-4BAA-BD0C-610D68D56595}" type="sibTrans" cxnId="{7EEE562A-8217-48AF-8383-6067A8E1D4F5}">
      <dgm:prSet/>
      <dgm:spPr/>
      <dgm:t>
        <a:bodyPr/>
        <a:lstStyle/>
        <a:p>
          <a:endParaRPr lang="ru-RU"/>
        </a:p>
      </dgm:t>
    </dgm:pt>
    <dgm:pt modelId="{7263DDB8-ACDF-4D39-A85B-5E5436FE8FE4}" type="pres">
      <dgm:prSet presAssocID="{F679A8B9-7599-45B8-9663-34871E992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0777D-E13F-4EDB-8C3F-B2F4D5B1F59E}" type="pres">
      <dgm:prSet presAssocID="{6225251F-A9A4-4A90-BBA4-D611BE138E2B}" presName="parentText" presStyleLbl="node1" presStyleIdx="0" presStyleCnt="1" custLinFactNeighborX="-96" custLinFactNeighborY="-11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4EB11D-04C8-4355-899F-08DF22E7B6CC}" type="presOf" srcId="{6225251F-A9A4-4A90-BBA4-D611BE138E2B}" destId="{E770777D-E13F-4EDB-8C3F-B2F4D5B1F59E}" srcOrd="0" destOrd="0" presId="urn:microsoft.com/office/officeart/2005/8/layout/vList2"/>
    <dgm:cxn modelId="{7EEE562A-8217-48AF-8383-6067A8E1D4F5}" srcId="{F679A8B9-7599-45B8-9663-34871E992852}" destId="{6225251F-A9A4-4A90-BBA4-D611BE138E2B}" srcOrd="0" destOrd="0" parTransId="{3E8AE9DB-0F02-47FE-9408-51660B470957}" sibTransId="{F2829BCF-612B-4BAA-BD0C-610D68D56595}"/>
    <dgm:cxn modelId="{44A42F2C-C503-46F3-AFDB-87A7841B5CB8}" type="presOf" srcId="{F679A8B9-7599-45B8-9663-34871E992852}" destId="{7263DDB8-ACDF-4D39-A85B-5E5436FE8FE4}" srcOrd="0" destOrd="0" presId="urn:microsoft.com/office/officeart/2005/8/layout/vList2"/>
    <dgm:cxn modelId="{F2FD3D15-01BB-402E-8847-FAD1A8DCAF33}" type="presParOf" srcId="{7263DDB8-ACDF-4D39-A85B-5E5436FE8FE4}" destId="{E770777D-E13F-4EDB-8C3F-B2F4D5B1F5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79A8B9-7599-45B8-9663-34871E992852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25251F-A9A4-4A90-BBA4-D611BE138E2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bg1">
                  <a:lumMod val="50000"/>
                </a:schemeClr>
              </a:solidFill>
              <a:effectLst/>
            </a:rPr>
            <a:t>ЧЕМ ОБУСЛОВЛЕН СПРОС НА НАТУРАЛЬНЫЙ КОФЕ?</a:t>
          </a:r>
          <a:endParaRPr lang="ru-RU" sz="1600" b="1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3E8AE9DB-0F02-47FE-9408-51660B470957}" type="parTrans" cxnId="{7EEE562A-8217-48AF-8383-6067A8E1D4F5}">
      <dgm:prSet/>
      <dgm:spPr/>
      <dgm:t>
        <a:bodyPr/>
        <a:lstStyle/>
        <a:p>
          <a:endParaRPr lang="ru-RU"/>
        </a:p>
      </dgm:t>
    </dgm:pt>
    <dgm:pt modelId="{F2829BCF-612B-4BAA-BD0C-610D68D56595}" type="sibTrans" cxnId="{7EEE562A-8217-48AF-8383-6067A8E1D4F5}">
      <dgm:prSet/>
      <dgm:spPr/>
      <dgm:t>
        <a:bodyPr/>
        <a:lstStyle/>
        <a:p>
          <a:endParaRPr lang="ru-RU"/>
        </a:p>
      </dgm:t>
    </dgm:pt>
    <dgm:pt modelId="{7263DDB8-ACDF-4D39-A85B-5E5436FE8FE4}" type="pres">
      <dgm:prSet presAssocID="{F679A8B9-7599-45B8-9663-34871E992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0777D-E13F-4EDB-8C3F-B2F4D5B1F59E}" type="pres">
      <dgm:prSet presAssocID="{6225251F-A9A4-4A90-BBA4-D611BE138E2B}" presName="parentText" presStyleLbl="node1" presStyleIdx="0" presStyleCnt="1" custLinFactNeighborX="-96" custLinFactNeighborY="-11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E562A-8217-48AF-8383-6067A8E1D4F5}" srcId="{F679A8B9-7599-45B8-9663-34871E992852}" destId="{6225251F-A9A4-4A90-BBA4-D611BE138E2B}" srcOrd="0" destOrd="0" parTransId="{3E8AE9DB-0F02-47FE-9408-51660B470957}" sibTransId="{F2829BCF-612B-4BAA-BD0C-610D68D56595}"/>
    <dgm:cxn modelId="{3B56E84C-6821-CF4A-8C11-148FB39C73B1}" type="presOf" srcId="{F679A8B9-7599-45B8-9663-34871E992852}" destId="{7263DDB8-ACDF-4D39-A85B-5E5436FE8FE4}" srcOrd="0" destOrd="0" presId="urn:microsoft.com/office/officeart/2005/8/layout/vList2"/>
    <dgm:cxn modelId="{7AF7092E-8437-7045-9AA0-D6A2CCBDDAB5}" type="presOf" srcId="{6225251F-A9A4-4A90-BBA4-D611BE138E2B}" destId="{E770777D-E13F-4EDB-8C3F-B2F4D5B1F59E}" srcOrd="0" destOrd="0" presId="urn:microsoft.com/office/officeart/2005/8/layout/vList2"/>
    <dgm:cxn modelId="{0425BF23-8434-1C42-BD60-619CE7C71A6F}" type="presParOf" srcId="{7263DDB8-ACDF-4D39-A85B-5E5436FE8FE4}" destId="{E770777D-E13F-4EDB-8C3F-B2F4D5B1F5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79A8B9-7599-45B8-9663-34871E992852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25251F-A9A4-4A90-BBA4-D611BE138E2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bg1">
                  <a:lumMod val="50000"/>
                </a:schemeClr>
              </a:solidFill>
              <a:effectLst/>
            </a:rPr>
            <a:t>ПОЧЕМУ ИМЕННО КОФЕ </a:t>
          </a:r>
          <a:r>
            <a:rPr lang="en-US" sz="1600" b="1" dirty="0" smtClean="0">
              <a:solidFill>
                <a:schemeClr val="bg1">
                  <a:lumMod val="50000"/>
                </a:schemeClr>
              </a:solidFill>
              <a:effectLst/>
            </a:rPr>
            <a:t>ESTETICO?</a:t>
          </a:r>
          <a:endParaRPr lang="ru-RU" sz="1600" b="1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3E8AE9DB-0F02-47FE-9408-51660B470957}" type="parTrans" cxnId="{7EEE562A-8217-48AF-8383-6067A8E1D4F5}">
      <dgm:prSet/>
      <dgm:spPr/>
      <dgm:t>
        <a:bodyPr/>
        <a:lstStyle/>
        <a:p>
          <a:endParaRPr lang="ru-RU"/>
        </a:p>
      </dgm:t>
    </dgm:pt>
    <dgm:pt modelId="{F2829BCF-612B-4BAA-BD0C-610D68D56595}" type="sibTrans" cxnId="{7EEE562A-8217-48AF-8383-6067A8E1D4F5}">
      <dgm:prSet/>
      <dgm:spPr/>
      <dgm:t>
        <a:bodyPr/>
        <a:lstStyle/>
        <a:p>
          <a:endParaRPr lang="ru-RU"/>
        </a:p>
      </dgm:t>
    </dgm:pt>
    <dgm:pt modelId="{7263DDB8-ACDF-4D39-A85B-5E5436FE8FE4}" type="pres">
      <dgm:prSet presAssocID="{F679A8B9-7599-45B8-9663-34871E992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0777D-E13F-4EDB-8C3F-B2F4D5B1F59E}" type="pres">
      <dgm:prSet presAssocID="{6225251F-A9A4-4A90-BBA4-D611BE138E2B}" presName="parentText" presStyleLbl="node1" presStyleIdx="0" presStyleCnt="1" custLinFactNeighborX="-96" custLinFactNeighborY="-11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E562A-8217-48AF-8383-6067A8E1D4F5}" srcId="{F679A8B9-7599-45B8-9663-34871E992852}" destId="{6225251F-A9A4-4A90-BBA4-D611BE138E2B}" srcOrd="0" destOrd="0" parTransId="{3E8AE9DB-0F02-47FE-9408-51660B470957}" sibTransId="{F2829BCF-612B-4BAA-BD0C-610D68D56595}"/>
    <dgm:cxn modelId="{6178EE8C-1BDD-FF45-AA17-509F782781A2}" type="presOf" srcId="{6225251F-A9A4-4A90-BBA4-D611BE138E2B}" destId="{E770777D-E13F-4EDB-8C3F-B2F4D5B1F59E}" srcOrd="0" destOrd="0" presId="urn:microsoft.com/office/officeart/2005/8/layout/vList2"/>
    <dgm:cxn modelId="{6ABB475C-2BDB-C040-8AD0-1A09A3A40F7C}" type="presOf" srcId="{F679A8B9-7599-45B8-9663-34871E992852}" destId="{7263DDB8-ACDF-4D39-A85B-5E5436FE8FE4}" srcOrd="0" destOrd="0" presId="urn:microsoft.com/office/officeart/2005/8/layout/vList2"/>
    <dgm:cxn modelId="{1C98CDC5-B30F-D348-9354-543985FE5E49}" type="presParOf" srcId="{7263DDB8-ACDF-4D39-A85B-5E5436FE8FE4}" destId="{E770777D-E13F-4EDB-8C3F-B2F4D5B1F5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79A8B9-7599-45B8-9663-34871E992852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25251F-A9A4-4A90-BBA4-D611BE138E2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bg1">
                  <a:lumMod val="50000"/>
                </a:schemeClr>
              </a:solidFill>
              <a:effectLst/>
            </a:rPr>
            <a:t>АССОРТИМЕНТ</a:t>
          </a:r>
          <a:endParaRPr lang="ru-RU" sz="1600" b="1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3E8AE9DB-0F02-47FE-9408-51660B470957}" type="parTrans" cxnId="{7EEE562A-8217-48AF-8383-6067A8E1D4F5}">
      <dgm:prSet/>
      <dgm:spPr/>
      <dgm:t>
        <a:bodyPr/>
        <a:lstStyle/>
        <a:p>
          <a:endParaRPr lang="ru-RU"/>
        </a:p>
      </dgm:t>
    </dgm:pt>
    <dgm:pt modelId="{F2829BCF-612B-4BAA-BD0C-610D68D56595}" type="sibTrans" cxnId="{7EEE562A-8217-48AF-8383-6067A8E1D4F5}">
      <dgm:prSet/>
      <dgm:spPr/>
      <dgm:t>
        <a:bodyPr/>
        <a:lstStyle/>
        <a:p>
          <a:endParaRPr lang="ru-RU"/>
        </a:p>
      </dgm:t>
    </dgm:pt>
    <dgm:pt modelId="{7263DDB8-ACDF-4D39-A85B-5E5436FE8FE4}" type="pres">
      <dgm:prSet presAssocID="{F679A8B9-7599-45B8-9663-34871E992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0777D-E13F-4EDB-8C3F-B2F4D5B1F59E}" type="pres">
      <dgm:prSet presAssocID="{6225251F-A9A4-4A90-BBA4-D611BE138E2B}" presName="parentText" presStyleLbl="node1" presStyleIdx="0" presStyleCnt="1" custLinFactNeighborX="-96" custLinFactNeighborY="-11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E562A-8217-48AF-8383-6067A8E1D4F5}" srcId="{F679A8B9-7599-45B8-9663-34871E992852}" destId="{6225251F-A9A4-4A90-BBA4-D611BE138E2B}" srcOrd="0" destOrd="0" parTransId="{3E8AE9DB-0F02-47FE-9408-51660B470957}" sibTransId="{F2829BCF-612B-4BAA-BD0C-610D68D56595}"/>
    <dgm:cxn modelId="{0B9754E3-CD7A-D24C-A4FA-5D50C65D5CA0}" type="presOf" srcId="{6225251F-A9A4-4A90-BBA4-D611BE138E2B}" destId="{E770777D-E13F-4EDB-8C3F-B2F4D5B1F59E}" srcOrd="0" destOrd="0" presId="urn:microsoft.com/office/officeart/2005/8/layout/vList2"/>
    <dgm:cxn modelId="{F8228284-A900-3641-827B-A1A3E06FEFE8}" type="presOf" srcId="{F679A8B9-7599-45B8-9663-34871E992852}" destId="{7263DDB8-ACDF-4D39-A85B-5E5436FE8FE4}" srcOrd="0" destOrd="0" presId="urn:microsoft.com/office/officeart/2005/8/layout/vList2"/>
    <dgm:cxn modelId="{E414C343-4CFF-384B-A9DB-752CA395D6E0}" type="presParOf" srcId="{7263DDB8-ACDF-4D39-A85B-5E5436FE8FE4}" destId="{E770777D-E13F-4EDB-8C3F-B2F4D5B1F5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79A8B9-7599-45B8-9663-34871E992852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25251F-A9A4-4A90-BBA4-D611BE138E2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bg1">
                  <a:lumMod val="50000"/>
                </a:schemeClr>
              </a:solidFill>
              <a:effectLst/>
            </a:rPr>
            <a:t>ПОЧЕМУ ВЫБИРАЮТ НАС?</a:t>
          </a:r>
          <a:endParaRPr lang="ru-RU" sz="1600" b="1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3E8AE9DB-0F02-47FE-9408-51660B470957}" type="parTrans" cxnId="{7EEE562A-8217-48AF-8383-6067A8E1D4F5}">
      <dgm:prSet/>
      <dgm:spPr/>
      <dgm:t>
        <a:bodyPr/>
        <a:lstStyle/>
        <a:p>
          <a:endParaRPr lang="ru-RU"/>
        </a:p>
      </dgm:t>
    </dgm:pt>
    <dgm:pt modelId="{F2829BCF-612B-4BAA-BD0C-610D68D56595}" type="sibTrans" cxnId="{7EEE562A-8217-48AF-8383-6067A8E1D4F5}">
      <dgm:prSet/>
      <dgm:spPr/>
      <dgm:t>
        <a:bodyPr/>
        <a:lstStyle/>
        <a:p>
          <a:endParaRPr lang="ru-RU"/>
        </a:p>
      </dgm:t>
    </dgm:pt>
    <dgm:pt modelId="{7263DDB8-ACDF-4D39-A85B-5E5436FE8FE4}" type="pres">
      <dgm:prSet presAssocID="{F679A8B9-7599-45B8-9663-34871E992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0777D-E13F-4EDB-8C3F-B2F4D5B1F59E}" type="pres">
      <dgm:prSet presAssocID="{6225251F-A9A4-4A90-BBA4-D611BE138E2B}" presName="parentText" presStyleLbl="node1" presStyleIdx="0" presStyleCnt="1" custLinFactNeighborX="-96" custLinFactNeighborY="-11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D0F76-72C6-AF4C-B0F1-C991AC51D47C}" type="presOf" srcId="{6225251F-A9A4-4A90-BBA4-D611BE138E2B}" destId="{E770777D-E13F-4EDB-8C3F-B2F4D5B1F59E}" srcOrd="0" destOrd="0" presId="urn:microsoft.com/office/officeart/2005/8/layout/vList2"/>
    <dgm:cxn modelId="{7EEE562A-8217-48AF-8383-6067A8E1D4F5}" srcId="{F679A8B9-7599-45B8-9663-34871E992852}" destId="{6225251F-A9A4-4A90-BBA4-D611BE138E2B}" srcOrd="0" destOrd="0" parTransId="{3E8AE9DB-0F02-47FE-9408-51660B470957}" sibTransId="{F2829BCF-612B-4BAA-BD0C-610D68D56595}"/>
    <dgm:cxn modelId="{DBB3BE45-8D3F-8347-B21B-996E2DC23F02}" type="presOf" srcId="{F679A8B9-7599-45B8-9663-34871E992852}" destId="{7263DDB8-ACDF-4D39-A85B-5E5436FE8FE4}" srcOrd="0" destOrd="0" presId="urn:microsoft.com/office/officeart/2005/8/layout/vList2"/>
    <dgm:cxn modelId="{4833517A-333E-1B44-9DCB-93EA0C917430}" type="presParOf" srcId="{7263DDB8-ACDF-4D39-A85B-5E5436FE8FE4}" destId="{E770777D-E13F-4EDB-8C3F-B2F4D5B1F5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79A8B9-7599-45B8-9663-34871E992852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25251F-A9A4-4A90-BBA4-D611BE138E2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bg1">
                  <a:lumMod val="50000"/>
                </a:schemeClr>
              </a:solidFill>
              <a:effectLst/>
            </a:rPr>
            <a:t>ОЦЕНКА КОНКУРЕНТНОЙ СИТУАЦИИ</a:t>
          </a:r>
          <a:endParaRPr lang="ru-RU" sz="1600" b="1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3E8AE9DB-0F02-47FE-9408-51660B470957}" type="parTrans" cxnId="{7EEE562A-8217-48AF-8383-6067A8E1D4F5}">
      <dgm:prSet/>
      <dgm:spPr/>
      <dgm:t>
        <a:bodyPr/>
        <a:lstStyle/>
        <a:p>
          <a:endParaRPr lang="ru-RU"/>
        </a:p>
      </dgm:t>
    </dgm:pt>
    <dgm:pt modelId="{F2829BCF-612B-4BAA-BD0C-610D68D56595}" type="sibTrans" cxnId="{7EEE562A-8217-48AF-8383-6067A8E1D4F5}">
      <dgm:prSet/>
      <dgm:spPr/>
      <dgm:t>
        <a:bodyPr/>
        <a:lstStyle/>
        <a:p>
          <a:endParaRPr lang="ru-RU"/>
        </a:p>
      </dgm:t>
    </dgm:pt>
    <dgm:pt modelId="{7263DDB8-ACDF-4D39-A85B-5E5436FE8FE4}" type="pres">
      <dgm:prSet presAssocID="{F679A8B9-7599-45B8-9663-34871E992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0777D-E13F-4EDB-8C3F-B2F4D5B1F59E}" type="pres">
      <dgm:prSet presAssocID="{6225251F-A9A4-4A90-BBA4-D611BE138E2B}" presName="parentText" presStyleLbl="node1" presStyleIdx="0" presStyleCnt="1" custLinFactNeighborX="-96" custLinFactNeighborY="-11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4B82F9-4B04-2E4B-B30E-09CAFDEAFAAE}" type="presOf" srcId="{6225251F-A9A4-4A90-BBA4-D611BE138E2B}" destId="{E770777D-E13F-4EDB-8C3F-B2F4D5B1F59E}" srcOrd="0" destOrd="0" presId="urn:microsoft.com/office/officeart/2005/8/layout/vList2"/>
    <dgm:cxn modelId="{7EEE562A-8217-48AF-8383-6067A8E1D4F5}" srcId="{F679A8B9-7599-45B8-9663-34871E992852}" destId="{6225251F-A9A4-4A90-BBA4-D611BE138E2B}" srcOrd="0" destOrd="0" parTransId="{3E8AE9DB-0F02-47FE-9408-51660B470957}" sibTransId="{F2829BCF-612B-4BAA-BD0C-610D68D56595}"/>
    <dgm:cxn modelId="{9E7EDC74-DA2C-5D46-9178-129639034B36}" type="presOf" srcId="{F679A8B9-7599-45B8-9663-34871E992852}" destId="{7263DDB8-ACDF-4D39-A85B-5E5436FE8FE4}" srcOrd="0" destOrd="0" presId="urn:microsoft.com/office/officeart/2005/8/layout/vList2"/>
    <dgm:cxn modelId="{8DF034F2-6AFD-514B-82E2-B72ED90BD3A6}" type="presParOf" srcId="{7263DDB8-ACDF-4D39-A85B-5E5436FE8FE4}" destId="{E770777D-E13F-4EDB-8C3F-B2F4D5B1F5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79A8B9-7599-45B8-9663-34871E992852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25251F-A9A4-4A90-BBA4-D611BE138E2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bg1">
                  <a:lumMod val="50000"/>
                </a:schemeClr>
              </a:solidFill>
              <a:effectLst/>
            </a:rPr>
            <a:t>ОЦЕНКА КОНКУРЕНТНОЙ СИТУАЦИИ</a:t>
          </a:r>
          <a:r>
            <a:rPr lang="en-US" sz="1600" b="1" dirty="0" smtClean="0">
              <a:solidFill>
                <a:schemeClr val="bg1">
                  <a:lumMod val="50000"/>
                </a:schemeClr>
              </a:solidFill>
              <a:effectLst/>
            </a:rPr>
            <a:t> (</a:t>
          </a:r>
          <a:r>
            <a:rPr lang="ru-RU" sz="1600" b="1" dirty="0" smtClean="0">
              <a:solidFill>
                <a:schemeClr val="bg1">
                  <a:lumMod val="50000"/>
                </a:schemeClr>
              </a:solidFill>
              <a:effectLst/>
            </a:rPr>
            <a:t>КОФЕ МОЛОТЫЙ)</a:t>
          </a:r>
          <a:endParaRPr lang="ru-RU" sz="1600" b="1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3E8AE9DB-0F02-47FE-9408-51660B470957}" type="parTrans" cxnId="{7EEE562A-8217-48AF-8383-6067A8E1D4F5}">
      <dgm:prSet/>
      <dgm:spPr/>
      <dgm:t>
        <a:bodyPr/>
        <a:lstStyle/>
        <a:p>
          <a:endParaRPr lang="ru-RU"/>
        </a:p>
      </dgm:t>
    </dgm:pt>
    <dgm:pt modelId="{F2829BCF-612B-4BAA-BD0C-610D68D56595}" type="sibTrans" cxnId="{7EEE562A-8217-48AF-8383-6067A8E1D4F5}">
      <dgm:prSet/>
      <dgm:spPr/>
      <dgm:t>
        <a:bodyPr/>
        <a:lstStyle/>
        <a:p>
          <a:endParaRPr lang="ru-RU"/>
        </a:p>
      </dgm:t>
    </dgm:pt>
    <dgm:pt modelId="{7263DDB8-ACDF-4D39-A85B-5E5436FE8FE4}" type="pres">
      <dgm:prSet presAssocID="{F679A8B9-7599-45B8-9663-34871E992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0777D-E13F-4EDB-8C3F-B2F4D5B1F59E}" type="pres">
      <dgm:prSet presAssocID="{6225251F-A9A4-4A90-BBA4-D611BE138E2B}" presName="parentText" presStyleLbl="node1" presStyleIdx="0" presStyleCnt="1" custLinFactNeighborX="-96" custLinFactNeighborY="-11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E562A-8217-48AF-8383-6067A8E1D4F5}" srcId="{F679A8B9-7599-45B8-9663-34871E992852}" destId="{6225251F-A9A4-4A90-BBA4-D611BE138E2B}" srcOrd="0" destOrd="0" parTransId="{3E8AE9DB-0F02-47FE-9408-51660B470957}" sibTransId="{F2829BCF-612B-4BAA-BD0C-610D68D56595}"/>
    <dgm:cxn modelId="{3A4456D0-9ECC-F448-BA32-1EC328A37885}" type="presOf" srcId="{F679A8B9-7599-45B8-9663-34871E992852}" destId="{7263DDB8-ACDF-4D39-A85B-5E5436FE8FE4}" srcOrd="0" destOrd="0" presId="urn:microsoft.com/office/officeart/2005/8/layout/vList2"/>
    <dgm:cxn modelId="{ACAE1320-53F0-D84D-BA70-7D103E8C6AF8}" type="presOf" srcId="{6225251F-A9A4-4A90-BBA4-D611BE138E2B}" destId="{E770777D-E13F-4EDB-8C3F-B2F4D5B1F59E}" srcOrd="0" destOrd="0" presId="urn:microsoft.com/office/officeart/2005/8/layout/vList2"/>
    <dgm:cxn modelId="{7A475CBF-2F7B-2345-803E-D0289ECBAEDE}" type="presParOf" srcId="{7263DDB8-ACDF-4D39-A85B-5E5436FE8FE4}" destId="{E770777D-E13F-4EDB-8C3F-B2F4D5B1F5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79A8B9-7599-45B8-9663-34871E992852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25251F-A9A4-4A90-BBA4-D611BE138E2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bg1">
                  <a:lumMod val="50000"/>
                </a:schemeClr>
              </a:solidFill>
              <a:effectLst/>
            </a:rPr>
            <a:t>ОЦЕНКА КОНКУРЕНТНОЙ СИТУАЦИИ</a:t>
          </a:r>
          <a:r>
            <a:rPr lang="en-US" sz="1600" b="1" dirty="0" smtClean="0">
              <a:solidFill>
                <a:schemeClr val="bg1">
                  <a:lumMod val="50000"/>
                </a:schemeClr>
              </a:solidFill>
              <a:effectLst/>
            </a:rPr>
            <a:t> (</a:t>
          </a:r>
          <a:r>
            <a:rPr lang="ru-RU" sz="1600" b="1" dirty="0" smtClean="0">
              <a:solidFill>
                <a:schemeClr val="bg1">
                  <a:lumMod val="50000"/>
                </a:schemeClr>
              </a:solidFill>
              <a:effectLst/>
            </a:rPr>
            <a:t>КОФЕ В ЗЕРНАХ)</a:t>
          </a:r>
          <a:endParaRPr lang="ru-RU" sz="1600" b="1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3E8AE9DB-0F02-47FE-9408-51660B470957}" type="parTrans" cxnId="{7EEE562A-8217-48AF-8383-6067A8E1D4F5}">
      <dgm:prSet/>
      <dgm:spPr/>
      <dgm:t>
        <a:bodyPr/>
        <a:lstStyle/>
        <a:p>
          <a:endParaRPr lang="ru-RU"/>
        </a:p>
      </dgm:t>
    </dgm:pt>
    <dgm:pt modelId="{F2829BCF-612B-4BAA-BD0C-610D68D56595}" type="sibTrans" cxnId="{7EEE562A-8217-48AF-8383-6067A8E1D4F5}">
      <dgm:prSet/>
      <dgm:spPr/>
      <dgm:t>
        <a:bodyPr/>
        <a:lstStyle/>
        <a:p>
          <a:endParaRPr lang="ru-RU"/>
        </a:p>
      </dgm:t>
    </dgm:pt>
    <dgm:pt modelId="{7263DDB8-ACDF-4D39-A85B-5E5436FE8FE4}" type="pres">
      <dgm:prSet presAssocID="{F679A8B9-7599-45B8-9663-34871E992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0777D-E13F-4EDB-8C3F-B2F4D5B1F59E}" type="pres">
      <dgm:prSet presAssocID="{6225251F-A9A4-4A90-BBA4-D611BE138E2B}" presName="parentText" presStyleLbl="node1" presStyleIdx="0" presStyleCnt="1" custLinFactNeighborX="-96" custLinFactNeighborY="-11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EDA2B3-B0EA-9243-8CD1-962AF372508C}" type="presOf" srcId="{6225251F-A9A4-4A90-BBA4-D611BE138E2B}" destId="{E770777D-E13F-4EDB-8C3F-B2F4D5B1F59E}" srcOrd="0" destOrd="0" presId="urn:microsoft.com/office/officeart/2005/8/layout/vList2"/>
    <dgm:cxn modelId="{7EEE562A-8217-48AF-8383-6067A8E1D4F5}" srcId="{F679A8B9-7599-45B8-9663-34871E992852}" destId="{6225251F-A9A4-4A90-BBA4-D611BE138E2B}" srcOrd="0" destOrd="0" parTransId="{3E8AE9DB-0F02-47FE-9408-51660B470957}" sibTransId="{F2829BCF-612B-4BAA-BD0C-610D68D56595}"/>
    <dgm:cxn modelId="{CDAB72E2-4D17-6543-8B52-38F5228F44AF}" type="presOf" srcId="{F679A8B9-7599-45B8-9663-34871E992852}" destId="{7263DDB8-ACDF-4D39-A85B-5E5436FE8FE4}" srcOrd="0" destOrd="0" presId="urn:microsoft.com/office/officeart/2005/8/layout/vList2"/>
    <dgm:cxn modelId="{B688FA22-FA04-9845-A48D-6E8F958DB135}" type="presParOf" srcId="{7263DDB8-ACDF-4D39-A85B-5E5436FE8FE4}" destId="{E770777D-E13F-4EDB-8C3F-B2F4D5B1F5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59221-2B14-483F-AEFC-F9197A27BBEE}">
      <dsp:nvSpPr>
        <dsp:cNvPr id="0" name=""/>
        <dsp:cNvSpPr/>
      </dsp:nvSpPr>
      <dsp:spPr>
        <a:xfrm>
          <a:off x="0" y="8687"/>
          <a:ext cx="6281868" cy="823680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>
              <a:solidFill>
                <a:schemeClr val="tx1"/>
              </a:solidFill>
              <a:latin typeface="Times"/>
              <a:cs typeface="Times"/>
            </a:rPr>
            <a:t>Натуральный кофе</a:t>
          </a:r>
          <a:endParaRPr lang="en-US" sz="3000" b="0" kern="1200" dirty="0" smtClean="0">
            <a:solidFill>
              <a:schemeClr val="tx1"/>
            </a:solidFill>
            <a:latin typeface="Times"/>
            <a:cs typeface="Times"/>
          </a:endParaRPr>
        </a:p>
      </dsp:txBody>
      <dsp:txXfrm>
        <a:off x="40209" y="48896"/>
        <a:ext cx="6201450" cy="7432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777D-E13F-4EDB-8C3F-B2F4D5B1F59E}">
      <dsp:nvSpPr>
        <dsp:cNvPr id="0" name=""/>
        <dsp:cNvSpPr/>
      </dsp:nvSpPr>
      <dsp:spPr>
        <a:xfrm>
          <a:off x="0" y="0"/>
          <a:ext cx="7811374" cy="580320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ОЦЕНКА КОНКУРЕНТНОЙ СИТУАЦИИ</a:t>
          </a:r>
          <a:r>
            <a:rPr lang="en-US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 (</a:t>
          </a:r>
          <a:r>
            <a:rPr lang="ru-RU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ЦИКОРИЙ НАТУРАЛЬНЫЙ)</a:t>
          </a:r>
          <a:endParaRPr lang="ru-RU" sz="1600" b="1" kern="1200" dirty="0">
            <a:solidFill>
              <a:schemeClr val="bg1">
                <a:lumMod val="50000"/>
              </a:schemeClr>
            </a:solidFill>
            <a:effectLst/>
          </a:endParaRPr>
        </a:p>
      </dsp:txBody>
      <dsp:txXfrm>
        <a:off x="28329" y="28329"/>
        <a:ext cx="7754716" cy="5236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777D-E13F-4EDB-8C3F-B2F4D5B1F59E}">
      <dsp:nvSpPr>
        <dsp:cNvPr id="0" name=""/>
        <dsp:cNvSpPr/>
      </dsp:nvSpPr>
      <dsp:spPr>
        <a:xfrm>
          <a:off x="0" y="0"/>
          <a:ext cx="7811374" cy="580320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ЛОГИСТИЧЕСКАЯ ИНФОРМАЦИЯ</a:t>
          </a:r>
          <a:endParaRPr lang="ru-RU" sz="1600" b="1" kern="1200" dirty="0">
            <a:solidFill>
              <a:schemeClr val="bg1">
                <a:lumMod val="50000"/>
              </a:schemeClr>
            </a:solidFill>
            <a:effectLst/>
          </a:endParaRPr>
        </a:p>
      </dsp:txBody>
      <dsp:txXfrm>
        <a:off x="28329" y="28329"/>
        <a:ext cx="7754716" cy="523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777D-E13F-4EDB-8C3F-B2F4D5B1F59E}">
      <dsp:nvSpPr>
        <dsp:cNvPr id="0" name=""/>
        <dsp:cNvSpPr/>
      </dsp:nvSpPr>
      <dsp:spPr>
        <a:xfrm>
          <a:off x="0" y="0"/>
          <a:ext cx="7811375" cy="580320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F7F7F"/>
              </a:solidFill>
              <a:effectLst/>
            </a:rPr>
            <a:t>ПОЧЕМУ ПРОДАВАТЬ НАТУРАЛЬНЫЙ КОФЕ ВЫГОДНО?</a:t>
          </a:r>
          <a:endParaRPr lang="ru-RU" sz="1600" b="1" kern="1200" dirty="0">
            <a:solidFill>
              <a:srgbClr val="7F7F7F"/>
            </a:solidFill>
            <a:effectLst/>
          </a:endParaRPr>
        </a:p>
      </dsp:txBody>
      <dsp:txXfrm>
        <a:off x="28329" y="28329"/>
        <a:ext cx="7754717" cy="523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777D-E13F-4EDB-8C3F-B2F4D5B1F59E}">
      <dsp:nvSpPr>
        <dsp:cNvPr id="0" name=""/>
        <dsp:cNvSpPr/>
      </dsp:nvSpPr>
      <dsp:spPr>
        <a:xfrm>
          <a:off x="0" y="0"/>
          <a:ext cx="7811374" cy="580320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ЧЕМ ОБУСЛОВЛЕН СПРОС НА НАТУРАЛЬНЫЙ КОФЕ?</a:t>
          </a:r>
          <a:endParaRPr lang="ru-RU" sz="1600" b="1" kern="1200" dirty="0">
            <a:solidFill>
              <a:schemeClr val="bg1">
                <a:lumMod val="50000"/>
              </a:schemeClr>
            </a:solidFill>
            <a:effectLst/>
          </a:endParaRPr>
        </a:p>
      </dsp:txBody>
      <dsp:txXfrm>
        <a:off x="28329" y="28329"/>
        <a:ext cx="7754716" cy="523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777D-E13F-4EDB-8C3F-B2F4D5B1F59E}">
      <dsp:nvSpPr>
        <dsp:cNvPr id="0" name=""/>
        <dsp:cNvSpPr/>
      </dsp:nvSpPr>
      <dsp:spPr>
        <a:xfrm>
          <a:off x="0" y="0"/>
          <a:ext cx="7811374" cy="580320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ПОЧЕМУ ИМЕННО КОФЕ </a:t>
          </a:r>
          <a:r>
            <a:rPr lang="en-US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ESTETICO?</a:t>
          </a:r>
          <a:endParaRPr lang="ru-RU" sz="1600" b="1" kern="1200" dirty="0">
            <a:solidFill>
              <a:schemeClr val="bg1">
                <a:lumMod val="50000"/>
              </a:schemeClr>
            </a:solidFill>
            <a:effectLst/>
          </a:endParaRPr>
        </a:p>
      </dsp:txBody>
      <dsp:txXfrm>
        <a:off x="28329" y="28329"/>
        <a:ext cx="7754716" cy="523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777D-E13F-4EDB-8C3F-B2F4D5B1F59E}">
      <dsp:nvSpPr>
        <dsp:cNvPr id="0" name=""/>
        <dsp:cNvSpPr/>
      </dsp:nvSpPr>
      <dsp:spPr>
        <a:xfrm>
          <a:off x="0" y="0"/>
          <a:ext cx="7811374" cy="580320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АССОРТИМЕНТ</a:t>
          </a:r>
          <a:endParaRPr lang="ru-RU" sz="1600" b="1" kern="1200" dirty="0">
            <a:solidFill>
              <a:schemeClr val="bg1">
                <a:lumMod val="50000"/>
              </a:schemeClr>
            </a:solidFill>
            <a:effectLst/>
          </a:endParaRPr>
        </a:p>
      </dsp:txBody>
      <dsp:txXfrm>
        <a:off x="28329" y="28329"/>
        <a:ext cx="7754716" cy="5236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777D-E13F-4EDB-8C3F-B2F4D5B1F59E}">
      <dsp:nvSpPr>
        <dsp:cNvPr id="0" name=""/>
        <dsp:cNvSpPr/>
      </dsp:nvSpPr>
      <dsp:spPr>
        <a:xfrm>
          <a:off x="0" y="0"/>
          <a:ext cx="7811374" cy="580320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ПОЧЕМУ ВЫБИРАЮТ НАС?</a:t>
          </a:r>
          <a:endParaRPr lang="ru-RU" sz="1600" b="1" kern="1200" dirty="0">
            <a:solidFill>
              <a:schemeClr val="bg1">
                <a:lumMod val="50000"/>
              </a:schemeClr>
            </a:solidFill>
            <a:effectLst/>
          </a:endParaRPr>
        </a:p>
      </dsp:txBody>
      <dsp:txXfrm>
        <a:off x="28329" y="28329"/>
        <a:ext cx="7754716" cy="5236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777D-E13F-4EDB-8C3F-B2F4D5B1F59E}">
      <dsp:nvSpPr>
        <dsp:cNvPr id="0" name=""/>
        <dsp:cNvSpPr/>
      </dsp:nvSpPr>
      <dsp:spPr>
        <a:xfrm>
          <a:off x="0" y="0"/>
          <a:ext cx="7811374" cy="580320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ОЦЕНКА КОНКУРЕНТНОЙ СИТУАЦИИ</a:t>
          </a:r>
          <a:endParaRPr lang="ru-RU" sz="1600" b="1" kern="1200" dirty="0">
            <a:solidFill>
              <a:schemeClr val="bg1">
                <a:lumMod val="50000"/>
              </a:schemeClr>
            </a:solidFill>
            <a:effectLst/>
          </a:endParaRPr>
        </a:p>
      </dsp:txBody>
      <dsp:txXfrm>
        <a:off x="28329" y="28329"/>
        <a:ext cx="7754716" cy="5236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777D-E13F-4EDB-8C3F-B2F4D5B1F59E}">
      <dsp:nvSpPr>
        <dsp:cNvPr id="0" name=""/>
        <dsp:cNvSpPr/>
      </dsp:nvSpPr>
      <dsp:spPr>
        <a:xfrm>
          <a:off x="0" y="0"/>
          <a:ext cx="7811374" cy="580320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ОЦЕНКА КОНКУРЕНТНОЙ СИТУАЦИИ</a:t>
          </a:r>
          <a:r>
            <a:rPr lang="en-US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 (</a:t>
          </a:r>
          <a:r>
            <a:rPr lang="ru-RU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КОФЕ МОЛОТЫЙ)</a:t>
          </a:r>
          <a:endParaRPr lang="ru-RU" sz="1600" b="1" kern="1200" dirty="0">
            <a:solidFill>
              <a:schemeClr val="bg1">
                <a:lumMod val="50000"/>
              </a:schemeClr>
            </a:solidFill>
            <a:effectLst/>
          </a:endParaRPr>
        </a:p>
      </dsp:txBody>
      <dsp:txXfrm>
        <a:off x="28329" y="28329"/>
        <a:ext cx="7754716" cy="5236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777D-E13F-4EDB-8C3F-B2F4D5B1F59E}">
      <dsp:nvSpPr>
        <dsp:cNvPr id="0" name=""/>
        <dsp:cNvSpPr/>
      </dsp:nvSpPr>
      <dsp:spPr>
        <a:xfrm>
          <a:off x="0" y="0"/>
          <a:ext cx="7811374" cy="580320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ОЦЕНКА КОНКУРЕНТНОЙ СИТУАЦИИ</a:t>
          </a:r>
          <a:r>
            <a:rPr lang="en-US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 (</a:t>
          </a:r>
          <a:r>
            <a:rPr lang="ru-RU" sz="16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КОФЕ В ЗЕРНАХ)</a:t>
          </a:r>
          <a:endParaRPr lang="ru-RU" sz="1600" b="1" kern="1200" dirty="0">
            <a:solidFill>
              <a:schemeClr val="bg1">
                <a:lumMod val="50000"/>
              </a:schemeClr>
            </a:solidFill>
            <a:effectLst/>
          </a:endParaRPr>
        </a:p>
      </dsp:txBody>
      <dsp:txXfrm>
        <a:off x="28329" y="28329"/>
        <a:ext cx="7754716" cy="52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0.1873</cdr:x>
      <cdr:y>0.49967</cdr:y>
    </cdr:from>
    <cdr:to>
      <cdr:x>0.24704</cdr:x>
      <cdr:y>0.56274</cdr:y>
    </cdr:to>
    <cdr:sp macro="" textlink="">
      <cdr:nvSpPr>
        <cdr:cNvPr id="5" name="TextBox 20"/>
        <cdr:cNvSpPr txBox="1"/>
      </cdr:nvSpPr>
      <cdr:spPr>
        <a:xfrm xmlns:a="http://schemas.openxmlformats.org/drawingml/2006/main">
          <a:off x="1143000" y="1219200"/>
          <a:ext cx="364554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Arial Narrow" pitchFamily="34" charset="0"/>
            </a:rPr>
            <a:t>25</a:t>
          </a:r>
          <a:r>
            <a:rPr lang="ru-RU" sz="1000" b="1" dirty="0" smtClean="0">
              <a:solidFill>
                <a:schemeClr val="bg1"/>
              </a:solidFill>
              <a:effectLst/>
              <a:latin typeface="Arial Narrow" pitchFamily="34" charset="0"/>
            </a:rPr>
            <a:t>%</a:t>
          </a:r>
          <a:endParaRPr lang="ru-RU" sz="1000" b="1" dirty="0">
            <a:solidFill>
              <a:schemeClr val="bg1"/>
            </a:solidFill>
            <a:effectLst/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0D14DA-9BED-4E3B-9DEB-560A5713C7FF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BC6E6A-03E4-46E5-88E6-5595BE14B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63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 userDrawn="1"/>
        </p:nvSpPr>
        <p:spPr>
          <a:xfrm>
            <a:off x="5" y="4620630"/>
            <a:ext cx="9209199" cy="1081422"/>
          </a:xfrm>
          <a:prstGeom prst="rect">
            <a:avLst/>
          </a:prstGeom>
          <a:gradFill>
            <a:gsLst>
              <a:gs pos="0">
                <a:srgbClr val="FF732D"/>
              </a:gs>
              <a:gs pos="25000">
                <a:srgbClr val="FF732D"/>
              </a:gs>
              <a:gs pos="100000">
                <a:srgbClr val="FF732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08" tIns="54255" rIns="108508" bIns="5425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67646" y="786857"/>
            <a:ext cx="3828944" cy="11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9844" y="7"/>
            <a:ext cx="7092249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" y="5702045"/>
            <a:ext cx="8633625" cy="884800"/>
          </a:xfrm>
          <a:noFill/>
        </p:spPr>
        <p:txBody>
          <a:bodyPr lIns="1879689" tIns="128161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900" b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  <a:lvl2pPr marL="542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5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7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" y="4620630"/>
            <a:ext cx="9209199" cy="1081422"/>
          </a:xfrm>
          <a:noFill/>
        </p:spPr>
        <p:txBody>
          <a:bodyPr lIns="1623369" tIns="0" rIns="0" bIns="0"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37" y="279631"/>
            <a:ext cx="3435535" cy="119002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760" y="279628"/>
            <a:ext cx="5837689" cy="59940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137" y="1469655"/>
            <a:ext cx="3435535" cy="4803995"/>
          </a:xfrm>
        </p:spPr>
        <p:txBody>
          <a:bodyPr/>
          <a:lstStyle>
            <a:lvl1pPr marL="0" indent="0">
              <a:buNone/>
              <a:defRPr sz="1600"/>
            </a:lvl1pPr>
            <a:lvl2pPr marL="542547" indent="0">
              <a:buNone/>
              <a:defRPr sz="1400"/>
            </a:lvl2pPr>
            <a:lvl3pPr marL="1085095" indent="0">
              <a:buNone/>
              <a:defRPr sz="1100"/>
            </a:lvl3pPr>
            <a:lvl4pPr marL="1627640" indent="0">
              <a:buNone/>
              <a:defRPr sz="1100"/>
            </a:lvl4pPr>
            <a:lvl5pPr marL="2170188" indent="0">
              <a:buNone/>
              <a:defRPr sz="1100"/>
            </a:lvl5pPr>
            <a:lvl6pPr marL="2712736" indent="0">
              <a:buNone/>
              <a:defRPr sz="1100"/>
            </a:lvl6pPr>
            <a:lvl7pPr marL="3255283" indent="0">
              <a:buNone/>
              <a:defRPr sz="1100"/>
            </a:lvl7pPr>
            <a:lvl8pPr marL="3797831" indent="0">
              <a:buNone/>
              <a:defRPr sz="1100"/>
            </a:lvl8pPr>
            <a:lvl9pPr marL="43403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D586-C094-4512-ABAA-21008F6A8E64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520E-277F-4C24-B924-25B097736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821" y="4916174"/>
            <a:ext cx="6265545" cy="5803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821" y="627532"/>
            <a:ext cx="6265545" cy="421386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2547" indent="0">
              <a:buNone/>
              <a:defRPr sz="3200"/>
            </a:lvl2pPr>
            <a:lvl3pPr marL="1085095" indent="0">
              <a:buNone/>
              <a:defRPr sz="2800"/>
            </a:lvl3pPr>
            <a:lvl4pPr marL="1627640" indent="0">
              <a:buNone/>
              <a:defRPr sz="2300"/>
            </a:lvl4pPr>
            <a:lvl5pPr marL="2170188" indent="0">
              <a:buNone/>
              <a:defRPr sz="2300"/>
            </a:lvl5pPr>
            <a:lvl6pPr marL="2712736" indent="0">
              <a:buNone/>
              <a:defRPr sz="2300"/>
            </a:lvl6pPr>
            <a:lvl7pPr marL="3255283" indent="0">
              <a:buNone/>
              <a:defRPr sz="2300"/>
            </a:lvl7pPr>
            <a:lvl8pPr marL="3797831" indent="0">
              <a:buNone/>
              <a:defRPr sz="2300"/>
            </a:lvl8pPr>
            <a:lvl9pPr marL="4340375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821" y="5496558"/>
            <a:ext cx="6265545" cy="824240"/>
          </a:xfrm>
        </p:spPr>
        <p:txBody>
          <a:bodyPr/>
          <a:lstStyle>
            <a:lvl1pPr marL="0" indent="0">
              <a:buNone/>
              <a:defRPr sz="1600"/>
            </a:lvl1pPr>
            <a:lvl2pPr marL="542547" indent="0">
              <a:buNone/>
              <a:defRPr sz="1400"/>
            </a:lvl2pPr>
            <a:lvl3pPr marL="1085095" indent="0">
              <a:buNone/>
              <a:defRPr sz="1100"/>
            </a:lvl3pPr>
            <a:lvl4pPr marL="1627640" indent="0">
              <a:buNone/>
              <a:defRPr sz="1100"/>
            </a:lvl4pPr>
            <a:lvl5pPr marL="2170188" indent="0">
              <a:buNone/>
              <a:defRPr sz="1100"/>
            </a:lvl5pPr>
            <a:lvl6pPr marL="2712736" indent="0">
              <a:buNone/>
              <a:defRPr sz="1100"/>
            </a:lvl6pPr>
            <a:lvl7pPr marL="3255283" indent="0">
              <a:buNone/>
              <a:defRPr sz="1100"/>
            </a:lvl7pPr>
            <a:lvl8pPr marL="3797831" indent="0">
              <a:buNone/>
              <a:defRPr sz="1100"/>
            </a:lvl8pPr>
            <a:lvl9pPr marL="43403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6EA1-BE2C-4EE3-8B7B-5DFF683F37AC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FF8C4-2FB8-4446-B350-3652B3613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F8C3-F1AB-4B57-9F1B-E792D66CE385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7530-E541-4B92-884A-C1EDFAF8D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70870" y="211346"/>
            <a:ext cx="2349579" cy="449348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131" y="211346"/>
            <a:ext cx="6874695" cy="449348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52A7-9E53-4AAD-93E7-051F54BEAFB0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37E1-F24B-403A-9C77-E81536E85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 userDrawn="1"/>
        </p:nvSpPr>
        <p:spPr>
          <a:xfrm>
            <a:off x="0" y="5702047"/>
            <a:ext cx="7811375" cy="49156"/>
          </a:xfrm>
          <a:prstGeom prst="rect">
            <a:avLst/>
          </a:prstGeom>
          <a:gradFill>
            <a:gsLst>
              <a:gs pos="0">
                <a:srgbClr val="464B73"/>
              </a:gs>
              <a:gs pos="25000">
                <a:srgbClr val="464B73"/>
              </a:gs>
              <a:gs pos="100000">
                <a:srgbClr val="464B7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08" tIns="54255" rIns="108508" bIns="5425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8"/>
          <p:cNvSpPr/>
          <p:nvPr userDrawn="1"/>
        </p:nvSpPr>
        <p:spPr>
          <a:xfrm>
            <a:off x="5" y="4620630"/>
            <a:ext cx="9209199" cy="1081422"/>
          </a:xfrm>
          <a:prstGeom prst="rect">
            <a:avLst/>
          </a:prstGeom>
          <a:gradFill>
            <a:gsLst>
              <a:gs pos="0">
                <a:srgbClr val="6970A2"/>
              </a:gs>
              <a:gs pos="15000">
                <a:srgbClr val="6970A2"/>
              </a:gs>
              <a:gs pos="100000">
                <a:srgbClr val="6970A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08" tIns="54255" rIns="108508" bIns="5425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67646" y="492058"/>
            <a:ext cx="3828944" cy="11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9844" y="7"/>
            <a:ext cx="7092249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" y="5702045"/>
            <a:ext cx="8633625" cy="884800"/>
          </a:xfrm>
          <a:noFill/>
        </p:spPr>
        <p:txBody>
          <a:bodyPr lIns="1879689" tIns="128161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900" b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  <a:lvl2pPr marL="542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5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7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" y="4620630"/>
            <a:ext cx="9209199" cy="1081422"/>
          </a:xfrm>
          <a:noFill/>
        </p:spPr>
        <p:txBody>
          <a:bodyPr lIns="1623369" tIns="0" rIns="0" bIns="0"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 userDrawn="1"/>
        </p:nvSpPr>
        <p:spPr>
          <a:xfrm>
            <a:off x="616404" y="7"/>
            <a:ext cx="9826173" cy="786849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08" tIns="54255" rIns="108508" bIns="5425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7"/>
          <p:cNvSpPr/>
          <p:nvPr userDrawn="1"/>
        </p:nvSpPr>
        <p:spPr>
          <a:xfrm>
            <a:off x="2" y="884393"/>
            <a:ext cx="10196014" cy="5947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08" tIns="54255" rIns="108508" bIns="5425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6"/>
          <p:cNvSpPr/>
          <p:nvPr userDrawn="1"/>
        </p:nvSpPr>
        <p:spPr>
          <a:xfrm>
            <a:off x="616404" y="6929902"/>
            <a:ext cx="9826173" cy="95375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08" tIns="54255" rIns="108508" bIns="5425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1674" y="147404"/>
            <a:ext cx="1586328" cy="49205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90" y="7"/>
            <a:ext cx="7729150" cy="786489"/>
          </a:xfrm>
          <a:noFill/>
        </p:spPr>
        <p:txBody>
          <a:bodyPr lIns="213601" tIns="0" rIns="0" bIns="0">
            <a:noAutofit/>
          </a:bodyPr>
          <a:lstStyle>
            <a:lvl1pPr algn="l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694" y="983111"/>
            <a:ext cx="9373649" cy="5751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542547" indent="0">
              <a:buNone/>
              <a:defRPr sz="1600">
                <a:latin typeface="Arial" pitchFamily="34" charset="0"/>
                <a:cs typeface="Arial" pitchFamily="34" charset="0"/>
              </a:defRPr>
            </a:lvl2pPr>
            <a:lvl3pPr marL="1085095" indent="0"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marL="1627640" indent="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2170188" indent="0">
              <a:buNone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 userDrawn="1"/>
        </p:nvSpPr>
        <p:spPr>
          <a:xfrm>
            <a:off x="616404" y="7"/>
            <a:ext cx="9826173" cy="786849"/>
          </a:xfrm>
          <a:prstGeom prst="rect">
            <a:avLst/>
          </a:prstGeom>
          <a:solidFill>
            <a:srgbClr val="697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08" tIns="54255" rIns="108508" bIns="5425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7"/>
          <p:cNvSpPr/>
          <p:nvPr userDrawn="1"/>
        </p:nvSpPr>
        <p:spPr>
          <a:xfrm>
            <a:off x="2" y="884393"/>
            <a:ext cx="10196014" cy="5947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08" tIns="54255" rIns="108508" bIns="5425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6"/>
          <p:cNvSpPr/>
          <p:nvPr userDrawn="1"/>
        </p:nvSpPr>
        <p:spPr>
          <a:xfrm>
            <a:off x="616404" y="6929902"/>
            <a:ext cx="9826173" cy="95375"/>
          </a:xfrm>
          <a:prstGeom prst="rect">
            <a:avLst/>
          </a:prstGeom>
          <a:solidFill>
            <a:srgbClr val="697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08" tIns="54255" rIns="108508" bIns="5425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1674" y="147404"/>
            <a:ext cx="1586328" cy="49205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90" y="7"/>
            <a:ext cx="7729150" cy="786489"/>
          </a:xfrm>
          <a:noFill/>
        </p:spPr>
        <p:txBody>
          <a:bodyPr lIns="213601" tIns="0" rIns="0" bIns="0">
            <a:noAutofit/>
          </a:bodyPr>
          <a:lstStyle>
            <a:lvl1pPr algn="l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694" y="983111"/>
            <a:ext cx="9373649" cy="5751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542547" indent="0">
              <a:buNone/>
              <a:defRPr sz="1600">
                <a:latin typeface="Arial" pitchFamily="34" charset="0"/>
                <a:cs typeface="Arial" pitchFamily="34" charset="0"/>
              </a:defRPr>
            </a:lvl2pPr>
            <a:lvl3pPr marL="1085095" indent="0"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marL="1627640" indent="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2170188" indent="0">
              <a:buNone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893" y="4512996"/>
            <a:ext cx="8876190" cy="139486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893" y="2976694"/>
            <a:ext cx="8876190" cy="153630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425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50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0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12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55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978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403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36DD-DD2A-4447-8BD7-8795AEE99F07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35BC-7DEE-4190-899B-6D936DF9C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133" y="1229044"/>
            <a:ext cx="4612137" cy="34757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8315" y="1229044"/>
            <a:ext cx="4612137" cy="34757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F3C7-C135-4D26-875A-3DAC6503BEAC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2B06-E938-46F3-9868-644BDFF08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31" y="281254"/>
            <a:ext cx="9398318" cy="117051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132" y="1572070"/>
            <a:ext cx="4613951" cy="65516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2547" indent="0">
              <a:buNone/>
              <a:defRPr sz="2300" b="1"/>
            </a:lvl2pPr>
            <a:lvl3pPr marL="1085095" indent="0">
              <a:buNone/>
              <a:defRPr sz="2100" b="1"/>
            </a:lvl3pPr>
            <a:lvl4pPr marL="1627640" indent="0">
              <a:buNone/>
              <a:defRPr sz="1900" b="1"/>
            </a:lvl4pPr>
            <a:lvl5pPr marL="2170188" indent="0">
              <a:buNone/>
              <a:defRPr sz="1900" b="1"/>
            </a:lvl5pPr>
            <a:lvl6pPr marL="2712736" indent="0">
              <a:buNone/>
              <a:defRPr sz="1900" b="1"/>
            </a:lvl6pPr>
            <a:lvl7pPr marL="3255283" indent="0">
              <a:buNone/>
              <a:defRPr sz="1900" b="1"/>
            </a:lvl7pPr>
            <a:lvl8pPr marL="3797831" indent="0">
              <a:buNone/>
              <a:defRPr sz="1900" b="1"/>
            </a:lvl8pPr>
            <a:lvl9pPr marL="43403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132" y="2227240"/>
            <a:ext cx="4613951" cy="404641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4694" y="1572070"/>
            <a:ext cx="4615763" cy="65516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2547" indent="0">
              <a:buNone/>
              <a:defRPr sz="2300" b="1"/>
            </a:lvl2pPr>
            <a:lvl3pPr marL="1085095" indent="0">
              <a:buNone/>
              <a:defRPr sz="2100" b="1"/>
            </a:lvl3pPr>
            <a:lvl4pPr marL="1627640" indent="0">
              <a:buNone/>
              <a:defRPr sz="1900" b="1"/>
            </a:lvl4pPr>
            <a:lvl5pPr marL="2170188" indent="0">
              <a:buNone/>
              <a:defRPr sz="1900" b="1"/>
            </a:lvl5pPr>
            <a:lvl6pPr marL="2712736" indent="0">
              <a:buNone/>
              <a:defRPr sz="1900" b="1"/>
            </a:lvl6pPr>
            <a:lvl7pPr marL="3255283" indent="0">
              <a:buNone/>
              <a:defRPr sz="1900" b="1"/>
            </a:lvl7pPr>
            <a:lvl8pPr marL="3797831" indent="0">
              <a:buNone/>
              <a:defRPr sz="1900" b="1"/>
            </a:lvl8pPr>
            <a:lvl9pPr marL="43403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4694" y="2227240"/>
            <a:ext cx="4615763" cy="404641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5E47-C5D8-4037-8200-EA1444CA3DE7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BDA7-882F-4F1B-B8C5-DB8B0EB9E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A5F0-9C78-49C2-AF1C-2DC23D79ED90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5C458-2118-40E3-8024-835B70253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B57E-4CED-4ED5-AB67-5C6A3A18E871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2F63-6467-45B4-97D2-9623E9724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2131" y="281791"/>
            <a:ext cx="9398318" cy="117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508" tIns="54255" rIns="108508" bIns="542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2131" y="1638726"/>
            <a:ext cx="9398318" cy="463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508" tIns="54255" rIns="108508" bIns="54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132" y="6509385"/>
            <a:ext cx="2436601" cy="374999"/>
          </a:xfrm>
          <a:prstGeom prst="rect">
            <a:avLst/>
          </a:prstGeom>
        </p:spPr>
        <p:txBody>
          <a:bodyPr vert="horz" lIns="108508" tIns="54255" rIns="108508" bIns="5425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56EDD-901A-4081-A83A-14AAE0D93A28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883" y="6509385"/>
            <a:ext cx="3306815" cy="374999"/>
          </a:xfrm>
          <a:prstGeom prst="rect">
            <a:avLst/>
          </a:prstGeom>
        </p:spPr>
        <p:txBody>
          <a:bodyPr vert="horz" lIns="108508" tIns="54255" rIns="108508" bIns="5425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3847" y="6509385"/>
            <a:ext cx="2436601" cy="374999"/>
          </a:xfrm>
          <a:prstGeom prst="rect">
            <a:avLst/>
          </a:prstGeom>
        </p:spPr>
        <p:txBody>
          <a:bodyPr vert="horz" lIns="108508" tIns="54255" rIns="108508" bIns="5425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99B64E-C5B6-49D4-AF09-FA9A3CBA9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5pPr>
      <a:lvl6pPr marL="542547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6pPr>
      <a:lvl7pPr marL="1085095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7pPr>
      <a:lvl8pPr marL="1627640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8pPr>
      <a:lvl9pPr marL="217018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9pPr>
    </p:titleStyle>
    <p:bodyStyle>
      <a:lvl1pPr marL="406910" indent="-40691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1640" indent="-33909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56369" indent="-27127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8915" indent="-27127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41463" indent="-27127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09" indent="-271274" algn="l" defTabSz="10850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55" indent="-271274" algn="l" defTabSz="10850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9103" indent="-271274" algn="l" defTabSz="10850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11650" indent="-271274" algn="l" defTabSz="10850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50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547" algn="l" defTabSz="10850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095" algn="l" defTabSz="10850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7640" algn="l" defTabSz="10850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0188" algn="l" defTabSz="10850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2736" algn="l" defTabSz="10850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5283" algn="l" defTabSz="10850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831" algn="l" defTabSz="10850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0375" algn="l" defTabSz="10850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6.jpeg"/><Relationship Id="rId4" Type="http://schemas.openxmlformats.org/officeDocument/2006/relationships/image" Target="../media/image22.jpeg"/><Relationship Id="rId9" Type="http://schemas.microsoft.com/office/2007/relationships/diagramDrawing" Target="../diagrams/drawin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3.pdf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pd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diagramLayout" Target="../diagrams/layout8.xml"/><Relationship Id="rId12" Type="http://schemas.openxmlformats.org/officeDocument/2006/relationships/image" Target="../media/image13.pd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8.xml"/><Relationship Id="rId11" Type="http://schemas.openxmlformats.org/officeDocument/2006/relationships/image" Target="../media/image6.jpeg"/><Relationship Id="rId5" Type="http://schemas.openxmlformats.org/officeDocument/2006/relationships/image" Target="../media/image16.jpeg"/><Relationship Id="rId15" Type="http://schemas.openxmlformats.org/officeDocument/2006/relationships/image" Target="../media/image11.png"/><Relationship Id="rId10" Type="http://schemas.microsoft.com/office/2007/relationships/diagramDrawing" Target="../diagrams/drawing8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8.xml"/><Relationship Id="rId14" Type="http://schemas.openxmlformats.org/officeDocument/2006/relationships/image" Target="../media/image11.pd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image" Target="../media/image12.png"/><Relationship Id="rId3" Type="http://schemas.openxmlformats.org/officeDocument/2006/relationships/image" Target="../media/image17.jpeg"/><Relationship Id="rId7" Type="http://schemas.openxmlformats.org/officeDocument/2006/relationships/diagramLayout" Target="../diagrams/layout9.xml"/><Relationship Id="rId12" Type="http://schemas.openxmlformats.org/officeDocument/2006/relationships/image" Target="../media/image13.pd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9.xml"/><Relationship Id="rId11" Type="http://schemas.openxmlformats.org/officeDocument/2006/relationships/image" Target="../media/image6.jpeg"/><Relationship Id="rId5" Type="http://schemas.openxmlformats.org/officeDocument/2006/relationships/image" Target="../media/image19.jpeg"/><Relationship Id="rId15" Type="http://schemas.openxmlformats.org/officeDocument/2006/relationships/image" Target="../media/image11.png"/><Relationship Id="rId10" Type="http://schemas.microsoft.com/office/2007/relationships/diagramDrawing" Target="../diagrams/drawing9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9.xml"/><Relationship Id="rId14" Type="http://schemas.openxmlformats.org/officeDocument/2006/relationships/image" Target="../media/image11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59" y="2"/>
            <a:ext cx="10477836" cy="7051393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/>
        </p:nvGraphicFramePr>
        <p:xfrm>
          <a:off x="1985169" y="2991321"/>
          <a:ext cx="6281869" cy="83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3" name="Picture 7" descr="C:\Users\Алёночка\Desktop\Сиаленд 1\SIA\Фото\chicory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5939" y="3552736"/>
            <a:ext cx="897408" cy="176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http://www.pandamag.ru/upload/resize_cache/iblock/86f/300_340_1/86f5f3ad1e1f3e8274b478d8f0dd9c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294" y="2926295"/>
            <a:ext cx="2158407" cy="1720444"/>
          </a:xfrm>
          <a:prstGeom prst="rect">
            <a:avLst/>
          </a:prstGeom>
          <a:noFill/>
        </p:spPr>
      </p:pic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5873957" y="4682085"/>
            <a:ext cx="815825" cy="2666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r>
              <a:rPr lang="ru-RU" sz="1400" dirty="0">
                <a:solidFill>
                  <a:srgbClr val="000000"/>
                </a:solidFill>
                <a:latin typeface="Trebuchet MS" pitchFamily="34" charset="0"/>
              </a:rPr>
              <a:t>100 гр</a:t>
            </a:r>
            <a:r>
              <a:rPr lang="ru-RU" sz="1400" dirty="0" smtClean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algn="ctr"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endParaRPr lang="ru-RU" sz="11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5308309" y="3823694"/>
            <a:ext cx="783193" cy="416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rebuchet MS" pitchFamily="34" charset="0"/>
              </a:rPr>
              <a:t>70руб.</a:t>
            </a:r>
            <a:endParaRPr lang="ru-RU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25601" name="Picture 11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5071" y="1463147"/>
            <a:ext cx="978991" cy="23323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 flipV="1">
            <a:off x="1990621" y="1326589"/>
            <a:ext cx="1812" cy="4916171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08508" tIns="54255" rIns="108508" bIns="54255"/>
          <a:lstStyle/>
          <a:p>
            <a:endParaRPr lang="ru-RU"/>
          </a:p>
        </p:txBody>
      </p:sp>
      <p:sp>
        <p:nvSpPr>
          <p:cNvPr id="25604" name="Line 2"/>
          <p:cNvSpPr>
            <a:spLocks noChangeShapeType="1"/>
          </p:cNvSpPr>
          <p:nvPr/>
        </p:nvSpPr>
        <p:spPr bwMode="auto">
          <a:xfrm flipV="1">
            <a:off x="1990623" y="6203739"/>
            <a:ext cx="7400450" cy="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08508" tIns="54255" rIns="108508" bIns="54255"/>
          <a:lstStyle/>
          <a:p>
            <a:endParaRPr lang="ru-RU"/>
          </a:p>
        </p:txBody>
      </p:sp>
      <p:sp>
        <p:nvSpPr>
          <p:cNvPr id="25605" name="Line 9"/>
          <p:cNvSpPr>
            <a:spLocks noChangeShapeType="1"/>
          </p:cNvSpPr>
          <p:nvPr/>
        </p:nvSpPr>
        <p:spPr bwMode="auto">
          <a:xfrm>
            <a:off x="1990621" y="4447967"/>
            <a:ext cx="2467420" cy="2166"/>
          </a:xfrm>
          <a:prstGeom prst="line">
            <a:avLst/>
          </a:prstGeom>
          <a:noFill/>
          <a:ln w="936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lIns="108508" tIns="54255" rIns="108508" bIns="54255"/>
          <a:lstStyle/>
          <a:p>
            <a:endParaRPr lang="ru-RU" dirty="0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4438101" y="4447972"/>
            <a:ext cx="1812" cy="1721093"/>
          </a:xfrm>
          <a:prstGeom prst="line">
            <a:avLst/>
          </a:prstGeom>
          <a:noFill/>
          <a:ln w="936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lIns="108508" tIns="54255" rIns="108508" bIns="54255"/>
          <a:lstStyle/>
          <a:p>
            <a:endParaRPr lang="ru-RU"/>
          </a:p>
        </p:txBody>
      </p:sp>
      <p:sp>
        <p:nvSpPr>
          <p:cNvPr id="25607" name="Line 5"/>
          <p:cNvSpPr>
            <a:spLocks noChangeShapeType="1"/>
          </p:cNvSpPr>
          <p:nvPr/>
        </p:nvSpPr>
        <p:spPr bwMode="auto">
          <a:xfrm>
            <a:off x="6967155" y="2984818"/>
            <a:ext cx="1814" cy="3195078"/>
          </a:xfrm>
          <a:prstGeom prst="line">
            <a:avLst/>
          </a:prstGeom>
          <a:noFill/>
          <a:ln w="936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lIns="108508" tIns="54255" rIns="108508" bIns="54255"/>
          <a:lstStyle/>
          <a:p>
            <a:endParaRPr lang="ru-RU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1990621" y="2887275"/>
            <a:ext cx="4971100" cy="62426"/>
          </a:xfrm>
          <a:prstGeom prst="line">
            <a:avLst/>
          </a:prstGeom>
          <a:noFill/>
          <a:ln w="936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lIns="108508" tIns="54255" rIns="108508" bIns="54255"/>
          <a:lstStyle/>
          <a:p>
            <a:endParaRPr lang="ru-RU"/>
          </a:p>
        </p:txBody>
      </p:sp>
      <p:sp>
        <p:nvSpPr>
          <p:cNvPr id="25609" name="Text Box 20"/>
          <p:cNvSpPr txBox="1">
            <a:spLocks noChangeArrowheads="1"/>
          </p:cNvSpPr>
          <p:nvPr/>
        </p:nvSpPr>
        <p:spPr bwMode="auto">
          <a:xfrm>
            <a:off x="8680393" y="6398833"/>
            <a:ext cx="978991" cy="340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508" tIns="54255" rIns="108508" bIns="54255">
            <a:spAutoFit/>
          </a:bodyPr>
          <a:lstStyle/>
          <a:p>
            <a:pPr algn="ctr">
              <a:spcBef>
                <a:spcPts val="965"/>
              </a:spcBef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r>
              <a:rPr lang="ru-RU" sz="1500" dirty="0">
                <a:solidFill>
                  <a:srgbClr val="35434C"/>
                </a:solidFill>
                <a:latin typeface="Simain Text Orangutan"/>
              </a:rPr>
              <a:t>100 руб.</a:t>
            </a:r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2072198" y="1521683"/>
            <a:ext cx="7193774" cy="2167"/>
          </a:xfrm>
          <a:prstGeom prst="line">
            <a:avLst/>
          </a:prstGeom>
          <a:noFill/>
          <a:ln w="936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lIns="108508" tIns="54255" rIns="108508" bIns="54255"/>
          <a:lstStyle/>
          <a:p>
            <a:endParaRPr lang="ru-RU"/>
          </a:p>
        </p:txBody>
      </p:sp>
      <p:sp>
        <p:nvSpPr>
          <p:cNvPr id="25611" name="Line 5"/>
          <p:cNvSpPr>
            <a:spLocks noChangeShapeType="1"/>
          </p:cNvSpPr>
          <p:nvPr/>
        </p:nvSpPr>
        <p:spPr bwMode="auto">
          <a:xfrm>
            <a:off x="9251470" y="1521684"/>
            <a:ext cx="1814" cy="4669061"/>
          </a:xfrm>
          <a:prstGeom prst="line">
            <a:avLst/>
          </a:prstGeom>
          <a:noFill/>
          <a:ln w="936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lIns="108508" tIns="54255" rIns="108508" bIns="54255"/>
          <a:lstStyle/>
          <a:p>
            <a:endParaRPr lang="ru-RU"/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277382" y="5130772"/>
            <a:ext cx="1631652" cy="571235"/>
          </a:xfrm>
          <a:prstGeom prst="rect">
            <a:avLst/>
          </a:prstGeom>
          <a:noFill/>
          <a:ln w="9360">
            <a:noFill/>
            <a:prstDash val="dashDot"/>
            <a:miter lim="800000"/>
            <a:headEnd/>
            <a:tailEnd/>
          </a:ln>
        </p:spPr>
        <p:txBody>
          <a:bodyPr lIns="108508" tIns="54255" rIns="108508" bIns="54255">
            <a:spAutoFit/>
          </a:bodyPr>
          <a:lstStyle/>
          <a:p>
            <a:pPr>
              <a:spcBef>
                <a:spcPts val="965"/>
              </a:spcBef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r>
              <a:rPr lang="ru-RU" sz="1500" dirty="0">
                <a:solidFill>
                  <a:srgbClr val="35434C"/>
                </a:solidFill>
              </a:rPr>
              <a:t>Эконом сегмент</a:t>
            </a:r>
          </a:p>
        </p:txBody>
      </p:sp>
      <p:sp>
        <p:nvSpPr>
          <p:cNvPr id="25613" name="Text Box 6"/>
          <p:cNvSpPr txBox="1">
            <a:spLocks noChangeArrowheads="1"/>
          </p:cNvSpPr>
          <p:nvPr/>
        </p:nvSpPr>
        <p:spPr bwMode="auto">
          <a:xfrm>
            <a:off x="277382" y="3277455"/>
            <a:ext cx="1631652" cy="571235"/>
          </a:xfrm>
          <a:prstGeom prst="rect">
            <a:avLst/>
          </a:prstGeom>
          <a:noFill/>
          <a:ln w="9360">
            <a:noFill/>
            <a:prstDash val="dashDot"/>
            <a:miter lim="800000"/>
            <a:headEnd/>
            <a:tailEnd/>
          </a:ln>
        </p:spPr>
        <p:txBody>
          <a:bodyPr lIns="108508" tIns="54255" rIns="108508" bIns="54255">
            <a:spAutoFit/>
          </a:bodyPr>
          <a:lstStyle/>
          <a:p>
            <a:pPr>
              <a:spcBef>
                <a:spcPts val="965"/>
              </a:spcBef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r>
              <a:rPr lang="ru-RU" sz="1500" dirty="0">
                <a:solidFill>
                  <a:srgbClr val="35434C"/>
                </a:solidFill>
              </a:rPr>
              <a:t>Среднеценовой сегмент</a:t>
            </a:r>
          </a:p>
        </p:txBody>
      </p:sp>
      <p:sp>
        <p:nvSpPr>
          <p:cNvPr id="25614" name="Text Box 19"/>
          <p:cNvSpPr txBox="1">
            <a:spLocks noChangeArrowheads="1"/>
          </p:cNvSpPr>
          <p:nvPr/>
        </p:nvSpPr>
        <p:spPr bwMode="auto">
          <a:xfrm>
            <a:off x="277382" y="1814309"/>
            <a:ext cx="1631652" cy="571235"/>
          </a:xfrm>
          <a:prstGeom prst="rect">
            <a:avLst/>
          </a:prstGeom>
          <a:noFill/>
          <a:ln w="9360">
            <a:noFill/>
            <a:prstDash val="dashDot"/>
            <a:miter lim="800000"/>
            <a:headEnd/>
            <a:tailEnd/>
          </a:ln>
        </p:spPr>
        <p:txBody>
          <a:bodyPr lIns="108508" tIns="54255" rIns="108508" bIns="54255">
            <a:spAutoFit/>
          </a:bodyPr>
          <a:lstStyle/>
          <a:p>
            <a:pPr>
              <a:spcBef>
                <a:spcPts val="965"/>
              </a:spcBef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r>
              <a:rPr lang="ru-RU" sz="1500" dirty="0">
                <a:solidFill>
                  <a:srgbClr val="35434C"/>
                </a:solidFill>
              </a:rPr>
              <a:t>Премиальный сегмент</a:t>
            </a:r>
          </a:p>
        </p:txBody>
      </p:sp>
      <p:sp>
        <p:nvSpPr>
          <p:cNvPr id="25615" name="Rectangle 42"/>
          <p:cNvSpPr>
            <a:spLocks noChangeArrowheads="1"/>
          </p:cNvSpPr>
          <p:nvPr/>
        </p:nvSpPr>
        <p:spPr bwMode="auto">
          <a:xfrm>
            <a:off x="7456656" y="3901726"/>
            <a:ext cx="815825" cy="377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r>
              <a:rPr lang="ru-RU" sz="1400" dirty="0">
                <a:solidFill>
                  <a:srgbClr val="000000"/>
                </a:solidFill>
                <a:latin typeface="Trebuchet MS" pitchFamily="34" charset="0"/>
              </a:rPr>
              <a:t>175 гр</a:t>
            </a:r>
            <a:r>
              <a:rPr lang="ru-RU" sz="1400" dirty="0" smtClean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25617" name="Text Box 10"/>
          <p:cNvSpPr txBox="1">
            <a:spLocks noChangeArrowheads="1"/>
          </p:cNvSpPr>
          <p:nvPr/>
        </p:nvSpPr>
        <p:spPr bwMode="auto">
          <a:xfrm>
            <a:off x="3785436" y="1619219"/>
            <a:ext cx="3752800" cy="663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508" tIns="54255" rIns="108508" bIns="54255">
            <a:spAutoFit/>
          </a:bodyPr>
          <a:lstStyle/>
          <a:p>
            <a:pPr algn="ctr"/>
            <a:r>
              <a:rPr lang="ru-RU" sz="1200" dirty="0"/>
              <a:t>На рынке отсутствуют похожие предложения, как в ценовом сегменте, так и во внешних характеристиках!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3867018" y="6398833"/>
            <a:ext cx="978991" cy="340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508" tIns="54255" rIns="108508" bIns="54255">
            <a:spAutoFit/>
          </a:bodyPr>
          <a:lstStyle/>
          <a:p>
            <a:pPr algn="ctr">
              <a:spcBef>
                <a:spcPts val="965"/>
              </a:spcBef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r>
              <a:rPr lang="ru-RU" sz="1500" dirty="0">
                <a:solidFill>
                  <a:srgbClr val="35434C"/>
                </a:solidFill>
                <a:latin typeface="Simain Text Orangutan"/>
              </a:rPr>
              <a:t>40 руб.</a:t>
            </a:r>
          </a:p>
        </p:txBody>
      </p:sp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6396078" y="6398831"/>
            <a:ext cx="978991" cy="340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508" tIns="54255" rIns="108508" bIns="54255">
            <a:spAutoFit/>
          </a:bodyPr>
          <a:lstStyle/>
          <a:p>
            <a:pPr algn="ctr">
              <a:spcBef>
                <a:spcPts val="965"/>
              </a:spcBef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r>
              <a:rPr lang="ru-RU" sz="1500" dirty="0" smtClean="0">
                <a:solidFill>
                  <a:srgbClr val="35434C"/>
                </a:solidFill>
                <a:latin typeface="Simain Text Orangutan"/>
              </a:rPr>
              <a:t>6</a:t>
            </a:r>
            <a:r>
              <a:rPr lang="en-US" sz="1500" dirty="0" smtClean="0">
                <a:solidFill>
                  <a:srgbClr val="35434C"/>
                </a:solidFill>
                <a:latin typeface="Simain Text Orangutan"/>
              </a:rPr>
              <a:t>0</a:t>
            </a:r>
            <a:r>
              <a:rPr lang="ru-RU" sz="1500" dirty="0" smtClean="0">
                <a:solidFill>
                  <a:srgbClr val="35434C"/>
                </a:solidFill>
                <a:latin typeface="Simain Text Orangutan"/>
              </a:rPr>
              <a:t> </a:t>
            </a:r>
            <a:r>
              <a:rPr lang="ru-RU" sz="1500" dirty="0">
                <a:solidFill>
                  <a:srgbClr val="35434C"/>
                </a:solidFill>
                <a:latin typeface="Simain Text Orangutan"/>
              </a:rPr>
              <a:t>руб.</a:t>
            </a:r>
          </a:p>
        </p:txBody>
      </p:sp>
      <p:sp>
        <p:nvSpPr>
          <p:cNvPr id="25622" name="Rectangle 42"/>
          <p:cNvSpPr>
            <a:spLocks noChangeArrowheads="1"/>
          </p:cNvSpPr>
          <p:nvPr/>
        </p:nvSpPr>
        <p:spPr bwMode="auto">
          <a:xfrm>
            <a:off x="3334016" y="5429899"/>
            <a:ext cx="815825" cy="305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r>
              <a:rPr lang="ru-RU" sz="1400" dirty="0">
                <a:solidFill>
                  <a:srgbClr val="000000"/>
                </a:solidFill>
                <a:latin typeface="Trebuchet MS" pitchFamily="34" charset="0"/>
              </a:rPr>
              <a:t>100 гр</a:t>
            </a:r>
            <a:r>
              <a:rPr lang="ru-RU" sz="1400" dirty="0" smtClean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algn="ctr"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endParaRPr lang="ru-RU" sz="11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29" name="Схема 8"/>
          <p:cNvGraphicFramePr/>
          <p:nvPr/>
        </p:nvGraphicFramePr>
        <p:xfrm>
          <a:off x="174045" y="182081"/>
          <a:ext cx="7811375" cy="58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17896" y="182085"/>
            <a:ext cx="1350645" cy="9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/>
          <p:cNvCxnSpPr/>
          <p:nvPr/>
        </p:nvCxnSpPr>
        <p:spPr>
          <a:xfrm>
            <a:off x="261064" y="804198"/>
            <a:ext cx="8702146" cy="2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8120190" y="3030344"/>
            <a:ext cx="783193" cy="416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rebuchet MS" pitchFamily="34" charset="0"/>
              </a:rPr>
              <a:t>75 руб.</a:t>
            </a:r>
            <a:endParaRPr lang="ru-RU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2637838" y="4695079"/>
            <a:ext cx="783193" cy="416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tabLst>
                <a:tab pos="0" algn="l"/>
                <a:tab pos="1085095" algn="l"/>
                <a:tab pos="2170188" algn="l"/>
                <a:tab pos="3255283" algn="l"/>
                <a:tab pos="4340375" algn="l"/>
                <a:tab pos="5425471" algn="l"/>
                <a:tab pos="6510565" algn="l"/>
                <a:tab pos="7595659" algn="l"/>
                <a:tab pos="8680753" algn="l"/>
                <a:tab pos="9765848" algn="l"/>
                <a:tab pos="10850941" algn="l"/>
                <a:tab pos="11936036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38 </a:t>
            </a:r>
            <a:r>
              <a:rPr lang="ru-RU" sz="1400" dirty="0" smtClean="0">
                <a:solidFill>
                  <a:srgbClr val="000000"/>
                </a:solidFill>
                <a:latin typeface="Trebuchet MS" pitchFamily="34" charset="0"/>
              </a:rPr>
              <a:t>руб.</a:t>
            </a:r>
            <a:endParaRPr lang="ru-RU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3172" y="1560690"/>
          <a:ext cx="9953147" cy="526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913"/>
                <a:gridCol w="1468497"/>
                <a:gridCol w="978998"/>
                <a:gridCol w="1386914"/>
                <a:gridCol w="734249"/>
                <a:gridCol w="1223748"/>
                <a:gridCol w="1468497"/>
                <a:gridCol w="1305331"/>
              </a:tblGrid>
              <a:tr h="123736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товара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Страна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производитель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Срок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годности (мес.)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Штрих код (инд.упаковки)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Масса нетто (гр.)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в коробе (шт.)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Размер короба   (Д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х Ш х В, мм.)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коробов на Европаллете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</a:tr>
              <a:tr h="1288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Кофе молотый 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Estetico Aroma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Россия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мес.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4607109170366</a:t>
                      </a: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175 гр.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 шт.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368 х 208 х 202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 кор.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8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Кофе в зернах 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Estetico Pure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Россия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мес.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4607109170373</a:t>
                      </a: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 гр.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 шт.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368 х 208 х 202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 кор.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2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Цикорий  </a:t>
                      </a:r>
                      <a:r>
                        <a:rPr lang="ru-RU" sz="1400" b="1" i="1" baseline="0" dirty="0" smtClean="0">
                          <a:latin typeface="Arial" pitchFamily="34" charset="0"/>
                          <a:cs typeface="Arial" pitchFamily="34" charset="0"/>
                        </a:rPr>
                        <a:t>Натуральный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Россия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мес.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4607109170380</a:t>
                      </a: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175 гр.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 шт.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368 х 208 х 202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 кор.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хема 8"/>
          <p:cNvGraphicFramePr/>
          <p:nvPr/>
        </p:nvGraphicFramePr>
        <p:xfrm>
          <a:off x="174045" y="182081"/>
          <a:ext cx="7811375" cy="58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17896" y="182085"/>
            <a:ext cx="1350645" cy="9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261064" y="804198"/>
            <a:ext cx="8702146" cy="2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lide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" y="7"/>
            <a:ext cx="10435794" cy="70231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36" y="1742778"/>
            <a:ext cx="3908713" cy="1456643"/>
          </a:xfrm>
        </p:spPr>
        <p:txBody>
          <a:bodyPr rtlCol="0" anchor="t">
            <a:normAutofit/>
          </a:bodyPr>
          <a:lstStyle/>
          <a:p>
            <a:pPr marL="427202" fontAlgn="auto">
              <a:spcBef>
                <a:spcPts val="712"/>
              </a:spcBef>
              <a:spcAft>
                <a:spcPts val="0"/>
              </a:spcAft>
              <a:defRPr/>
            </a:pPr>
            <a:r>
              <a:rPr lang="ru-RU" sz="1500" dirty="0" smtClean="0"/>
              <a:t>107140, г. Москва,</a:t>
            </a:r>
          </a:p>
          <a:p>
            <a:pPr marL="427202" fontAlgn="auto">
              <a:spcBef>
                <a:spcPts val="712"/>
              </a:spcBef>
              <a:spcAft>
                <a:spcPts val="0"/>
              </a:spcAft>
              <a:defRPr/>
            </a:pPr>
            <a:r>
              <a:rPr lang="ru-RU" sz="1500" dirty="0" smtClean="0"/>
              <a:t> ул. Краснопрудная, д.12/1, стр.1, оф.15,17</a:t>
            </a:r>
          </a:p>
          <a:p>
            <a:pPr marL="427202" fontAlgn="auto">
              <a:spcBef>
                <a:spcPts val="712"/>
              </a:spcBef>
              <a:spcAft>
                <a:spcPts val="0"/>
              </a:spcAft>
              <a:defRPr/>
            </a:pPr>
            <a:r>
              <a:rPr lang="ru-RU" sz="1500" dirty="0" smtClean="0"/>
              <a:t>Тел.: +7 (495) 737-56-75</a:t>
            </a:r>
            <a:r>
              <a:rPr lang="en-US" sz="1500" dirty="0" smtClean="0"/>
              <a:t> (</a:t>
            </a:r>
            <a:r>
              <a:rPr lang="ru-RU" sz="1500" dirty="0" smtClean="0"/>
              <a:t>доб. 143, 108</a:t>
            </a:r>
            <a:r>
              <a:rPr lang="en-US" sz="1500" dirty="0" smtClean="0"/>
              <a:t>)</a:t>
            </a:r>
          </a:p>
          <a:p>
            <a:pPr marL="427202" fontAlgn="auto">
              <a:spcBef>
                <a:spcPts val="712"/>
              </a:spcBef>
              <a:spcAft>
                <a:spcPts val="0"/>
              </a:spcAft>
              <a:defRPr/>
            </a:pPr>
            <a:r>
              <a:rPr lang="en-US" sz="1500" dirty="0" smtClean="0"/>
              <a:t>E-mail: </a:t>
            </a:r>
            <a:r>
              <a:rPr lang="en-US" sz="1500" dirty="0" err="1" smtClean="0"/>
              <a:t>estetico@list.ru</a:t>
            </a:r>
            <a:endParaRPr lang="en-US" sz="15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609150" y="3615604"/>
            <a:ext cx="3828944" cy="1494564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i="1" dirty="0" smtClean="0">
                <a:latin typeface="Times"/>
                <a:cs typeface="Times"/>
              </a:rPr>
              <a:t>Благодарим за внимание!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i="1" dirty="0" smtClean="0">
                <a:latin typeface="Times"/>
                <a:cs typeface="Times"/>
              </a:rPr>
              <a:t>Успешных продаж!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diag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216" y="2825750"/>
            <a:ext cx="3299317" cy="3571074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/>
        </p:nvGraphicFramePr>
        <p:xfrm>
          <a:off x="174045" y="182081"/>
          <a:ext cx="7811375" cy="58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0" name="Объект 5"/>
          <p:cNvSpPr>
            <a:spLocks noGrp="1"/>
          </p:cNvSpPr>
          <p:nvPr>
            <p:ph idx="1"/>
          </p:nvPr>
        </p:nvSpPr>
        <p:spPr>
          <a:xfrm>
            <a:off x="348090" y="1287581"/>
            <a:ext cx="7331558" cy="201589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charset="0"/>
                <a:cs typeface="Arial" charset="0"/>
              </a:rPr>
              <a:t>Развитие рынка натурального кофе.</a:t>
            </a:r>
          </a:p>
          <a:p>
            <a:r>
              <a:rPr lang="ru-RU" dirty="0" smtClean="0">
                <a:latin typeface="Arial" charset="0"/>
                <a:cs typeface="Arial" charset="0"/>
              </a:rPr>
              <a:t>Статистические данные ассоциации «Росчайкофе» показывают стабильную тенденцию роста рынка натурального кофе. На сегоднешний день доля рынка натурального кофе составляет 39%, а доля растворимого кофе 61%.Однако намечанная в 2010 году тенденция роста показывает, что доля натурального кофе выросла с 25% до 39%, т.е. более чем на 55% за два года - это говорит о тренде потребительских предпочтений в сторону натурального кофе.</a:t>
            </a:r>
          </a:p>
        </p:txBody>
      </p:sp>
      <p:graphicFrame>
        <p:nvGraphicFramePr>
          <p:cNvPr id="27" name="Диаграмма 21"/>
          <p:cNvGraphicFramePr>
            <a:graphicFrameLocks/>
          </p:cNvGraphicFramePr>
          <p:nvPr/>
        </p:nvGraphicFramePr>
        <p:xfrm>
          <a:off x="87025" y="3303465"/>
          <a:ext cx="6352566" cy="333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7420" name="Группа 23"/>
          <p:cNvGrpSpPr>
            <a:grpSpLocks/>
          </p:cNvGrpSpPr>
          <p:nvPr/>
        </p:nvGrpSpPr>
        <p:grpSpPr bwMode="auto">
          <a:xfrm>
            <a:off x="1914484" y="6528874"/>
            <a:ext cx="1941662" cy="162583"/>
            <a:chOff x="6887496" y="4179593"/>
            <a:chExt cx="1940139" cy="11931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8539603" y="4179593"/>
              <a:ext cx="288032" cy="119302"/>
            </a:xfrm>
            <a:prstGeom prst="rect">
              <a:avLst/>
            </a:prstGeom>
            <a:solidFill>
              <a:srgbClr val="77483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887496" y="4179600"/>
              <a:ext cx="288032" cy="119303"/>
            </a:xfrm>
            <a:prstGeom prst="rect">
              <a:avLst/>
            </a:prstGeom>
            <a:solidFill>
              <a:srgbClr val="774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7421" name="TextBox 26"/>
          <p:cNvSpPr txBox="1">
            <a:spLocks noChangeArrowheads="1"/>
          </p:cNvSpPr>
          <p:nvPr/>
        </p:nvSpPr>
        <p:spPr bwMode="auto">
          <a:xfrm>
            <a:off x="2349587" y="6526858"/>
            <a:ext cx="313277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latin typeface="Arial Narrow" pitchFamily="34" charset="0"/>
              </a:rPr>
              <a:t>– </a:t>
            </a:r>
            <a:r>
              <a:rPr lang="ru-RU" sz="1100" dirty="0" smtClean="0">
                <a:latin typeface="Arial Narrow" pitchFamily="34" charset="0"/>
              </a:rPr>
              <a:t>Натуральный</a:t>
            </a:r>
            <a:r>
              <a:rPr lang="en-US" sz="1100" dirty="0" smtClean="0">
                <a:latin typeface="Arial Narrow" pitchFamily="34" charset="0"/>
              </a:rPr>
              <a:t>                       </a:t>
            </a:r>
            <a:r>
              <a:rPr lang="ru-RU" sz="1100" dirty="0" smtClean="0">
                <a:latin typeface="Arial Narrow" pitchFamily="34" charset="0"/>
              </a:rPr>
              <a:t>– </a:t>
            </a:r>
            <a:r>
              <a:rPr lang="ru-RU" sz="1100" dirty="0">
                <a:latin typeface="Arial Narrow" pitchFamily="34" charset="0"/>
              </a:rPr>
              <a:t>Растворимый</a:t>
            </a:r>
          </a:p>
          <a:p>
            <a:endParaRPr lang="ru-RU" sz="1100" dirty="0">
              <a:latin typeface="Arial Narrow" pitchFamily="34" charset="0"/>
            </a:endParaRP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1769441" y="4031789"/>
            <a:ext cx="4061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100" b="1" dirty="0">
                <a:latin typeface="Arial Narrow" pitchFamily="34" charset="0"/>
              </a:rPr>
              <a:t>75%</a:t>
            </a:r>
          </a:p>
        </p:txBody>
      </p:sp>
      <p:sp>
        <p:nvSpPr>
          <p:cNvPr id="17423" name="TextBox 20"/>
          <p:cNvSpPr txBox="1">
            <a:spLocks noChangeArrowheads="1"/>
          </p:cNvSpPr>
          <p:nvPr/>
        </p:nvSpPr>
        <p:spPr bwMode="auto">
          <a:xfrm>
            <a:off x="3596891" y="4135834"/>
            <a:ext cx="4061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100" b="1" dirty="0">
                <a:latin typeface="Arial Narrow" pitchFamily="34" charset="0"/>
              </a:rPr>
              <a:t>68%</a:t>
            </a:r>
          </a:p>
        </p:txBody>
      </p:sp>
      <p:sp>
        <p:nvSpPr>
          <p:cNvPr id="17424" name="TextBox 20"/>
          <p:cNvSpPr txBox="1">
            <a:spLocks noChangeArrowheads="1"/>
          </p:cNvSpPr>
          <p:nvPr/>
        </p:nvSpPr>
        <p:spPr bwMode="auto">
          <a:xfrm>
            <a:off x="4873205" y="4864159"/>
            <a:ext cx="4061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100" b="1" dirty="0">
                <a:solidFill>
                  <a:srgbClr val="FFFFFF"/>
                </a:solidFill>
                <a:latin typeface="Arial Narrow" pitchFamily="34" charset="0"/>
              </a:rPr>
              <a:t>39%</a:t>
            </a:r>
          </a:p>
        </p:txBody>
      </p:sp>
      <p:sp>
        <p:nvSpPr>
          <p:cNvPr id="17425" name="TextBox 20"/>
          <p:cNvSpPr txBox="1">
            <a:spLocks noChangeArrowheads="1"/>
          </p:cNvSpPr>
          <p:nvPr/>
        </p:nvSpPr>
        <p:spPr bwMode="auto">
          <a:xfrm>
            <a:off x="5395336" y="4239880"/>
            <a:ext cx="4061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100" b="1" dirty="0">
                <a:latin typeface="Arial Narrow" pitchFamily="34" charset="0"/>
              </a:rPr>
              <a:t>61%</a:t>
            </a:r>
          </a:p>
        </p:txBody>
      </p:sp>
      <p:sp>
        <p:nvSpPr>
          <p:cNvPr id="17426" name="TextBox 20"/>
          <p:cNvSpPr txBox="1">
            <a:spLocks noChangeArrowheads="1"/>
          </p:cNvSpPr>
          <p:nvPr/>
        </p:nvSpPr>
        <p:spPr bwMode="auto">
          <a:xfrm>
            <a:off x="3045754" y="4864158"/>
            <a:ext cx="4061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100" b="1" dirty="0">
                <a:solidFill>
                  <a:srgbClr val="FFFFFF"/>
                </a:solidFill>
                <a:latin typeface="Arial Narrow" pitchFamily="34" charset="0"/>
              </a:rPr>
              <a:t>32%</a:t>
            </a:r>
          </a:p>
        </p:txBody>
      </p:sp>
      <p:pic>
        <p:nvPicPr>
          <p:cNvPr id="174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17896" y="182085"/>
            <a:ext cx="1350645" cy="9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7222782" y="3719644"/>
            <a:ext cx="1044258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4300" b="1" dirty="0">
                <a:solidFill>
                  <a:srgbClr val="FFFFFF"/>
                </a:solidFill>
                <a:latin typeface="Arial Narrow" pitchFamily="34" charset="0"/>
              </a:rPr>
              <a:t>39</a:t>
            </a:r>
            <a:r>
              <a:rPr lang="ru-RU" sz="3100" b="1" dirty="0">
                <a:solidFill>
                  <a:srgbClr val="FFFFFF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8615127" y="4343918"/>
            <a:ext cx="121830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4300" b="1" dirty="0">
                <a:solidFill>
                  <a:srgbClr val="FFFFFF"/>
                </a:solidFill>
                <a:latin typeface="Arial Narrow" pitchFamily="34" charset="0"/>
              </a:rPr>
              <a:t>61</a:t>
            </a:r>
            <a:r>
              <a:rPr lang="ru-RU" sz="3100" b="1" dirty="0">
                <a:solidFill>
                  <a:srgbClr val="FFFFFF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83848" y="6424841"/>
            <a:ext cx="2697665" cy="448124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r>
              <a:rPr lang="ru-RU" sz="1100" dirty="0" smtClean="0"/>
              <a:t>Рынок кофе в натуральном выражении</a:t>
            </a:r>
            <a:endParaRPr lang="en-US" sz="11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61064" y="804198"/>
            <a:ext cx="8702146" cy="2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lid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" y="387349"/>
            <a:ext cx="10435794" cy="6635757"/>
          </a:xfrm>
          <a:prstGeom prst="rect">
            <a:avLst/>
          </a:prstGeom>
        </p:spPr>
      </p:pic>
      <p:graphicFrame>
        <p:nvGraphicFramePr>
          <p:cNvPr id="19" name="Схема 8"/>
          <p:cNvGraphicFramePr/>
          <p:nvPr/>
        </p:nvGraphicFramePr>
        <p:xfrm>
          <a:off x="174045" y="182081"/>
          <a:ext cx="7811375" cy="58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17896" y="182085"/>
            <a:ext cx="1350645" cy="9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>
            <a:off x="261064" y="804198"/>
            <a:ext cx="8702146" cy="2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79367" y="1014456"/>
            <a:ext cx="5134266" cy="663567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r>
              <a:rPr lang="ru-RU" b="1" dirty="0" smtClean="0"/>
              <a:t>Росту спроса на натуральный кофе</a:t>
            </a:r>
            <a:br>
              <a:rPr lang="ru-RU" b="1" dirty="0" smtClean="0"/>
            </a:br>
            <a:r>
              <a:rPr lang="ru-RU" b="1" dirty="0" smtClean="0"/>
              <a:t>способствуют следующие факторы</a:t>
            </a:r>
            <a:r>
              <a:rPr lang="ru-RU" dirty="0" smtClean="0"/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14474" y="2764944"/>
            <a:ext cx="2262558" cy="1617675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pPr algn="r"/>
            <a:r>
              <a:rPr lang="ru-RU" sz="1400" b="1" dirty="0" smtClean="0"/>
              <a:t>Потребительские предпочтения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ru-RU" sz="1400" b="1" dirty="0" smtClean="0"/>
              <a:t>к здоровому образу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ru-RU" sz="1400" b="1" dirty="0" smtClean="0"/>
              <a:t>жизни, следовательно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ru-RU" sz="1400" b="1" dirty="0" smtClean="0"/>
              <a:t>к употреблению более натуральных продуктов.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1076" y="2158958"/>
            <a:ext cx="2523622" cy="13860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buClr>
                <a:schemeClr val="bg1"/>
              </a:buClr>
            </a:pPr>
            <a:r>
              <a:rPr lang="ru-RU" sz="1400" b="1" dirty="0" smtClean="0"/>
              <a:t>Вкусовые качества натурального кофе имеют более высокую степень </a:t>
            </a:r>
            <a:r>
              <a:rPr lang="en-US" sz="1400" b="1" dirty="0" err="1" smtClean="0"/>
              <a:t>насыщенности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и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яркости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продукта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что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удовлетворяет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современным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требованиям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потребителя</a:t>
            </a:r>
            <a:r>
              <a:rPr lang="en-US" sz="1400" b="1" dirty="0" smtClean="0"/>
              <a:t>.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61718" y="1430635"/>
            <a:ext cx="3480858" cy="978525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ru-RU" sz="1400" b="1" dirty="0" smtClean="0"/>
              <a:t>Увеличение числа всевозможных кофейных заведений способствует росту понимания качества натурального кофе, и делает потребителя более разборчивым.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lid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" y="311149"/>
            <a:ext cx="10435794" cy="6711957"/>
          </a:xfrm>
          <a:prstGeom prst="rect">
            <a:avLst/>
          </a:prstGeom>
        </p:spPr>
      </p:pic>
      <p:graphicFrame>
        <p:nvGraphicFramePr>
          <p:cNvPr id="11" name="Схема 8"/>
          <p:cNvGraphicFramePr/>
          <p:nvPr/>
        </p:nvGraphicFramePr>
        <p:xfrm>
          <a:off x="174045" y="182081"/>
          <a:ext cx="7811375" cy="58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17896" y="182085"/>
            <a:ext cx="1350645" cy="9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261064" y="804198"/>
            <a:ext cx="8702146" cy="2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04483" y="1950865"/>
            <a:ext cx="4177030" cy="1679230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r>
              <a:rPr lang="ru-RU" sz="1400" b="1" dirty="0" smtClean="0"/>
              <a:t>Стабильно высокое качество.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b="1" dirty="0" smtClean="0">
                <a:solidFill>
                  <a:srgbClr val="404040"/>
                </a:solidFill>
              </a:rPr>
              <a:t>Используя только высококачественное сырье и применяя современные технологии переработки, обжарки и помола, мы с уверенностью говорим, что наш продукт отвечает самым высоким требованиям. Для продукции мы используем только лучшие сорта кофе и цикория: Бразильская и Колумбийская Арабика высшего сорта и высококачественный Индийский цикорий.</a:t>
            </a:r>
            <a:endParaRPr lang="en-US" sz="1100" dirty="0">
              <a:solidFill>
                <a:srgbClr val="40404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4486" y="4031785"/>
            <a:ext cx="4090009" cy="1100097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ru-RU" sz="1400" b="1" dirty="0" smtClean="0"/>
              <a:t>Эксклюзивность и уникальность продукта.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b="1" dirty="0" smtClean="0">
                <a:solidFill>
                  <a:srgbClr val="404040"/>
                </a:solidFill>
              </a:rPr>
              <a:t>Нашей основной целью является возможность дать потребителю со стандартным бюджетом, покупать продукцию в премиальном сегменте рынка по доступной цене. По результатам исследований, упаковка </a:t>
            </a:r>
            <a:r>
              <a:rPr lang="en-US" sz="1100" b="1" dirty="0" err="1" smtClean="0">
                <a:solidFill>
                  <a:srgbClr val="404040"/>
                </a:solidFill>
              </a:rPr>
              <a:t>Estetico</a:t>
            </a:r>
            <a:r>
              <a:rPr lang="ru-RU" sz="1100" b="1" dirty="0" smtClean="0">
                <a:solidFill>
                  <a:srgbClr val="404040"/>
                </a:solidFill>
              </a:rPr>
              <a:t> оценена потребителем, как упаковка для высшего ценового сегмента.</a:t>
            </a:r>
            <a:endParaRPr lang="ru-RU" sz="1100" b="1" dirty="0">
              <a:solidFill>
                <a:srgbClr val="40404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4486" y="5641398"/>
            <a:ext cx="4090009" cy="756617"/>
          </a:xfrm>
          <a:prstGeom prst="rect">
            <a:avLst/>
          </a:prstGeom>
          <a:noFill/>
        </p:spPr>
        <p:txBody>
          <a:bodyPr wrap="square" lIns="108508" tIns="0" rIns="108508" bIns="0" rtlCol="0">
            <a:spAutoFit/>
          </a:bodyPr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ru-RU" sz="1400" b="1" dirty="0" smtClean="0"/>
              <a:t>Невысокие, доступные и конкурентоспособные цены.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b="1" dirty="0" smtClean="0">
                <a:solidFill>
                  <a:srgbClr val="404040"/>
                </a:solidFill>
              </a:rPr>
              <a:t>При высоком качестве продукта и премиальности упаковки мы предлагаем вполне конкурентный уровень цен на нашу продукцию.</a:t>
            </a:r>
            <a:endParaRPr lang="ru-RU" sz="1100" dirty="0">
              <a:solidFill>
                <a:srgbClr val="40404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9373" y="1846825"/>
            <a:ext cx="496472" cy="1063677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r>
              <a:rPr lang="en-US" sz="3100" dirty="0" smtClean="0">
                <a:latin typeface="Times"/>
                <a:cs typeface="Times"/>
              </a:rPr>
              <a:t>1.</a:t>
            </a:r>
            <a:endParaRPr lang="en-US" sz="3100" dirty="0">
              <a:latin typeface="Times"/>
              <a:cs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9373" y="3927743"/>
            <a:ext cx="496472" cy="1063677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r>
              <a:rPr lang="en-US" sz="3100" dirty="0" smtClean="0">
                <a:latin typeface="Times"/>
                <a:cs typeface="Times"/>
              </a:rPr>
              <a:t>2.</a:t>
            </a:r>
            <a:endParaRPr lang="en-US" sz="3100" dirty="0"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9373" y="5440310"/>
            <a:ext cx="496472" cy="1063677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r>
              <a:rPr lang="en-US" sz="3100" dirty="0" smtClean="0">
                <a:latin typeface="Times"/>
                <a:cs typeface="Times"/>
              </a:rPr>
              <a:t>3.</a:t>
            </a:r>
            <a:endParaRPr lang="en-US" sz="3100" dirty="0">
              <a:latin typeface="Times"/>
              <a:cs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131" y="1172393"/>
            <a:ext cx="4960223" cy="663567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r>
              <a:rPr lang="ru-RU" b="1" dirty="0" smtClean="0"/>
              <a:t>Кофе </a:t>
            </a:r>
            <a:r>
              <a:rPr lang="en-US" b="1" dirty="0" err="1" smtClean="0"/>
              <a:t>Estetico</a:t>
            </a:r>
            <a:r>
              <a:rPr lang="en-US" b="1" dirty="0" smtClean="0"/>
              <a:t> </a:t>
            </a:r>
            <a:r>
              <a:rPr lang="ru-RU" b="1" dirty="0" smtClean="0"/>
              <a:t>имеет следующие преимущества: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lid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" y="539749"/>
            <a:ext cx="10435794" cy="6483357"/>
          </a:xfrm>
          <a:prstGeom prst="rect">
            <a:avLst/>
          </a:prstGeom>
        </p:spPr>
      </p:pic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699805" y="5653171"/>
            <a:ext cx="2384026" cy="11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2875" indent="-128102">
              <a:lnSpc>
                <a:spcPct val="90000"/>
              </a:lnSpc>
              <a:spcBef>
                <a:spcPts val="356"/>
              </a:spcBef>
              <a:buClr>
                <a:srgbClr val="8C94D0"/>
              </a:buClr>
              <a:buFont typeface="Wingdings" pitchFamily="2" charset="2"/>
              <a:buChar char="§"/>
            </a:pPr>
            <a:endParaRPr lang="ru-RU" sz="1100" dirty="0">
              <a:latin typeface="Arial Narrow" pitchFamily="34" charset="0"/>
            </a:endParaRPr>
          </a:p>
        </p:txBody>
      </p:sp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3567886" y="5065743"/>
            <a:ext cx="2730298" cy="137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 smtClean="0"/>
              <a:t>По-настоящему сбалансированный, легко обжаренный и правильно блендированный кофе в зернах, готов очаровать благодаря своему восхитительному аромату.</a:t>
            </a:r>
            <a:endParaRPr lang="ru-RU" sz="1200" dirty="0"/>
          </a:p>
        </p:txBody>
      </p:sp>
      <p:sp>
        <p:nvSpPr>
          <p:cNvPr id="20487" name="TextBox 12"/>
          <p:cNvSpPr txBox="1">
            <a:spLocks noChangeArrowheads="1"/>
          </p:cNvSpPr>
          <p:nvPr/>
        </p:nvSpPr>
        <p:spPr bwMode="auto">
          <a:xfrm>
            <a:off x="6852947" y="5657506"/>
            <a:ext cx="2713983" cy="11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2875" indent="-128102">
              <a:lnSpc>
                <a:spcPct val="90000"/>
              </a:lnSpc>
              <a:spcBef>
                <a:spcPts val="356"/>
              </a:spcBef>
              <a:buClr>
                <a:srgbClr val="8C94D0"/>
              </a:buClr>
              <a:buFont typeface="Wingdings" pitchFamily="2" charset="2"/>
              <a:buChar char="§"/>
            </a:pPr>
            <a:endParaRPr lang="ru-RU" sz="1100" dirty="0">
              <a:latin typeface="Arial Narrow" pitchFamily="34" charset="0"/>
            </a:endParaRPr>
          </a:p>
        </p:txBody>
      </p:sp>
      <p:sp>
        <p:nvSpPr>
          <p:cNvPr id="20490" name="Прямоугольник 13"/>
          <p:cNvSpPr>
            <a:spLocks noChangeArrowheads="1"/>
          </p:cNvSpPr>
          <p:nvPr/>
        </p:nvSpPr>
        <p:spPr bwMode="auto">
          <a:xfrm>
            <a:off x="435112" y="4968203"/>
            <a:ext cx="2349579" cy="8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508" tIns="54255" rIns="108508" bIns="54255">
            <a:spAutoFit/>
          </a:bodyPr>
          <a:lstStyle/>
          <a:p>
            <a:pPr algn="ctr"/>
            <a:r>
              <a:rPr lang="ru-RU" sz="1200" dirty="0" smtClean="0"/>
              <a:t>Отборный, среднемолотый кофе с нежными оттенками шоколада и миндаля, никого не оставит равнодушным.</a:t>
            </a:r>
            <a:endParaRPr lang="ru-RU" sz="1200" dirty="0"/>
          </a:p>
        </p:txBody>
      </p:sp>
      <p:sp>
        <p:nvSpPr>
          <p:cNvPr id="20491" name="Прямоугольник 14"/>
          <p:cNvSpPr>
            <a:spLocks noChangeArrowheads="1"/>
          </p:cNvSpPr>
          <p:nvPr/>
        </p:nvSpPr>
        <p:spPr bwMode="auto">
          <a:xfrm>
            <a:off x="6961724" y="4968198"/>
            <a:ext cx="3040312" cy="121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508" tIns="54255" rIns="108508" bIns="54255">
            <a:spAutoFit/>
          </a:bodyPr>
          <a:lstStyle/>
          <a:p>
            <a:pPr algn="ctr"/>
            <a:r>
              <a:rPr lang="ru-RU" sz="1200" dirty="0" smtClean="0"/>
              <a:t>Те, для кого забота о здоровье не является пустым звуком, оценят истинный вкус и аромат свежемолотого натурального цикория. Цикорий удивит Вас не только вкусовыми качествами, но и своими целебными свойствами.</a:t>
            </a:r>
            <a:endParaRPr lang="ru-RU" sz="1200" dirty="0"/>
          </a:p>
        </p:txBody>
      </p:sp>
      <p:graphicFrame>
        <p:nvGraphicFramePr>
          <p:cNvPr id="17" name="Схема 8"/>
          <p:cNvGraphicFramePr/>
          <p:nvPr/>
        </p:nvGraphicFramePr>
        <p:xfrm>
          <a:off x="174045" y="182081"/>
          <a:ext cx="7811375" cy="58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17896" y="182085"/>
            <a:ext cx="1350645" cy="9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261064" y="804198"/>
            <a:ext cx="8702146" cy="2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667" y="1521683"/>
            <a:ext cx="9372936" cy="4486981"/>
          </a:xfrm>
        </p:spPr>
        <p:txBody>
          <a:bodyPr rtlCol="0" anchor="ctr">
            <a:noAutofit/>
          </a:bodyPr>
          <a:lstStyle/>
          <a:p>
            <a:pPr fontAlgn="auto">
              <a:spcBef>
                <a:spcPts val="237"/>
              </a:spcBef>
              <a:spcAft>
                <a:spcPts val="0"/>
              </a:spcAft>
              <a:defRPr/>
            </a:pPr>
            <a:r>
              <a:rPr lang="en-US" sz="1400" b="1" dirty="0" err="1" smtClean="0"/>
              <a:t>Мы</a:t>
            </a:r>
            <a:r>
              <a:rPr lang="en-US" sz="1400" b="1" dirty="0" smtClean="0"/>
              <a:t> - </a:t>
            </a:r>
            <a:r>
              <a:rPr lang="en-US" sz="1400" b="1" dirty="0" err="1" smtClean="0"/>
              <a:t>это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активно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развивающаяся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компания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зарекомендовавшая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себя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как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надежный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партнер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и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производитель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современной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качественной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продукции</a:t>
            </a:r>
            <a:r>
              <a:rPr lang="en-US" sz="1400" b="1" dirty="0" smtClean="0"/>
              <a:t>.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fontAlgn="auto">
              <a:spcBef>
                <a:spcPts val="237"/>
              </a:spcBef>
              <a:spcAft>
                <a:spcPts val="0"/>
              </a:spcAft>
              <a:defRPr/>
            </a:pPr>
            <a:endParaRPr lang="ru-RU" sz="1400" dirty="0" smtClean="0"/>
          </a:p>
          <a:p>
            <a:pPr fontAlgn="auto">
              <a:spcBef>
                <a:spcPts val="712"/>
              </a:spcBef>
              <a:spcAft>
                <a:spcPts val="0"/>
              </a:spcAft>
              <a:defRPr/>
            </a:pPr>
            <a:r>
              <a:rPr lang="ru-RU" sz="1400" dirty="0" smtClean="0"/>
              <a:t>Стратегия развития</a:t>
            </a:r>
            <a:r>
              <a:rPr lang="en-US" sz="1400" dirty="0" smtClean="0"/>
              <a:t>: </a:t>
            </a:r>
            <a:endParaRPr lang="ru-RU" sz="1400" dirty="0" smtClean="0"/>
          </a:p>
          <a:p>
            <a:pPr fontAlgn="auto">
              <a:spcBef>
                <a:spcPts val="712"/>
              </a:spcBef>
              <a:spcAft>
                <a:spcPts val="0"/>
              </a:spcAft>
              <a:defRPr/>
            </a:pPr>
            <a:endParaRPr lang="ru-RU" sz="1400" dirty="0" smtClean="0"/>
          </a:p>
          <a:p>
            <a:pPr marL="427202" indent="-213601" fontAlgn="auto">
              <a:spcBef>
                <a:spcPts val="0"/>
              </a:spcBef>
              <a:spcAft>
                <a:spcPts val="0"/>
              </a:spcAft>
              <a:buClr>
                <a:srgbClr val="6970A2"/>
              </a:buClr>
              <a:buFont typeface="Wingdings" pitchFamily="2" charset="2"/>
              <a:buChar char="§"/>
              <a:defRPr/>
            </a:pPr>
            <a:r>
              <a:rPr lang="en-US" sz="1400" dirty="0" err="1" smtClean="0"/>
              <a:t>Качественная</a:t>
            </a:r>
            <a:r>
              <a:rPr lang="en-US" sz="1400" dirty="0" smtClean="0"/>
              <a:t> </a:t>
            </a:r>
            <a:r>
              <a:rPr lang="en-US" sz="1400" dirty="0" err="1" smtClean="0"/>
              <a:t>продукция</a:t>
            </a:r>
            <a:r>
              <a:rPr lang="en-US" sz="1400" dirty="0" smtClean="0"/>
              <a:t> </a:t>
            </a:r>
            <a:r>
              <a:rPr lang="en-US" sz="1400" dirty="0" err="1" smtClean="0"/>
              <a:t>в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премиальной</a:t>
            </a:r>
            <a:r>
              <a:rPr lang="en-US" sz="1400" dirty="0" smtClean="0"/>
              <a:t> </a:t>
            </a:r>
            <a:r>
              <a:rPr lang="en-US" sz="1400" dirty="0" err="1" smtClean="0"/>
              <a:t>упаковке</a:t>
            </a:r>
            <a:r>
              <a:rPr lang="en-US" sz="1400" dirty="0" smtClean="0"/>
              <a:t> </a:t>
            </a:r>
            <a:r>
              <a:rPr lang="en-US" sz="1400" dirty="0" err="1" smtClean="0"/>
              <a:t>для</a:t>
            </a:r>
            <a:r>
              <a:rPr lang="en-US" sz="1400" dirty="0" smtClean="0"/>
              <a:t> </a:t>
            </a:r>
            <a:r>
              <a:rPr lang="en-US" sz="1400" dirty="0" err="1" smtClean="0"/>
              <a:t>потребителя</a:t>
            </a:r>
            <a:r>
              <a:rPr lang="en-US" sz="1400" dirty="0" smtClean="0"/>
              <a:t> </a:t>
            </a:r>
            <a:r>
              <a:rPr lang="en-US" sz="1400" dirty="0" err="1" smtClean="0"/>
              <a:t>со</a:t>
            </a:r>
            <a:r>
              <a:rPr lang="en-US" sz="1400" dirty="0" smtClean="0"/>
              <a:t> </a:t>
            </a:r>
            <a:r>
              <a:rPr lang="en-US" sz="1400" dirty="0" err="1" smtClean="0"/>
              <a:t>стандартным</a:t>
            </a:r>
            <a:r>
              <a:rPr lang="en-US" sz="1400" dirty="0" smtClean="0"/>
              <a:t> </a:t>
            </a:r>
            <a:r>
              <a:rPr lang="en-US" sz="1400" dirty="0" err="1" smtClean="0"/>
              <a:t>бюджетом</a:t>
            </a:r>
            <a:r>
              <a:rPr lang="ru-RU" sz="1400" dirty="0" smtClean="0"/>
              <a:t>;</a:t>
            </a:r>
          </a:p>
          <a:p>
            <a:pPr marL="427202" indent="-213601" fontAlgn="auto">
              <a:spcBef>
                <a:spcPts val="0"/>
              </a:spcBef>
              <a:spcAft>
                <a:spcPts val="0"/>
              </a:spcAft>
              <a:buClr>
                <a:srgbClr val="6970A2"/>
              </a:buClr>
              <a:buFont typeface="Wingdings" pitchFamily="2" charset="2"/>
              <a:buChar char="§"/>
              <a:defRPr/>
            </a:pPr>
            <a:r>
              <a:rPr lang="en-US" sz="1400" dirty="0" err="1" smtClean="0"/>
              <a:t>Высокая</a:t>
            </a:r>
            <a:r>
              <a:rPr lang="en-US" sz="1400" dirty="0" smtClean="0"/>
              <a:t> </a:t>
            </a:r>
            <a:r>
              <a:rPr lang="en-US" sz="1400" dirty="0" err="1" smtClean="0"/>
              <a:t>наценка</a:t>
            </a:r>
            <a:r>
              <a:rPr lang="en-US" sz="1400" dirty="0" smtClean="0"/>
              <a:t> </a:t>
            </a:r>
            <a:r>
              <a:rPr lang="en-US" sz="1400" dirty="0" err="1" smtClean="0"/>
              <a:t>и</a:t>
            </a:r>
            <a:r>
              <a:rPr lang="en-US" sz="1400" dirty="0" smtClean="0"/>
              <a:t> </a:t>
            </a:r>
            <a:r>
              <a:rPr lang="en-US" sz="1400" dirty="0" err="1" smtClean="0"/>
              <a:t>дополнительные</a:t>
            </a:r>
            <a:r>
              <a:rPr lang="en-US" sz="1400" dirty="0" smtClean="0"/>
              <a:t> </a:t>
            </a:r>
            <a:r>
              <a:rPr lang="en-US" sz="1400" dirty="0" err="1" smtClean="0"/>
              <a:t>бонусы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результат</a:t>
            </a:r>
            <a:r>
              <a:rPr lang="en-US" sz="1400" dirty="0" smtClean="0"/>
              <a:t> </a:t>
            </a:r>
            <a:r>
              <a:rPr lang="en-US" sz="1400" dirty="0" err="1" smtClean="0"/>
              <a:t>для</a:t>
            </a:r>
            <a:r>
              <a:rPr lang="en-US" sz="1400" dirty="0" smtClean="0"/>
              <a:t> </a:t>
            </a:r>
            <a:r>
              <a:rPr lang="en-US" sz="1400" dirty="0" err="1" smtClean="0"/>
              <a:t>наших</a:t>
            </a:r>
            <a:r>
              <a:rPr lang="en-US" sz="1400" dirty="0" smtClean="0"/>
              <a:t> </a:t>
            </a:r>
            <a:r>
              <a:rPr lang="en-US" sz="1400" dirty="0" err="1" smtClean="0"/>
              <a:t>постоянных</a:t>
            </a:r>
            <a:r>
              <a:rPr lang="en-US" sz="1400" dirty="0" smtClean="0"/>
              <a:t> </a:t>
            </a:r>
            <a:r>
              <a:rPr lang="en-US" sz="1400" dirty="0" err="1" smtClean="0"/>
              <a:t>партнеров</a:t>
            </a:r>
            <a:r>
              <a:rPr lang="ru-RU" sz="1400" dirty="0" smtClean="0"/>
              <a:t>;</a:t>
            </a:r>
          </a:p>
          <a:p>
            <a:pPr marL="427202" indent="-213601" fontAlgn="auto">
              <a:spcBef>
                <a:spcPts val="0"/>
              </a:spcBef>
              <a:spcAft>
                <a:spcPts val="0"/>
              </a:spcAft>
              <a:buClr>
                <a:srgbClr val="6970A2"/>
              </a:buClr>
              <a:buFont typeface="Wingdings" pitchFamily="2" charset="2"/>
              <a:buChar char="§"/>
              <a:defRPr/>
            </a:pPr>
            <a:r>
              <a:rPr lang="en-US" sz="1400" dirty="0" err="1" smtClean="0"/>
              <a:t>Ограниченное</a:t>
            </a:r>
            <a:r>
              <a:rPr lang="en-US" sz="1400" dirty="0" smtClean="0"/>
              <a:t> </a:t>
            </a:r>
            <a:r>
              <a:rPr lang="en-US" sz="1400" dirty="0" err="1" smtClean="0"/>
              <a:t>число</a:t>
            </a:r>
            <a:r>
              <a:rPr lang="en-US" sz="1400" dirty="0" smtClean="0"/>
              <a:t> </a:t>
            </a:r>
            <a:r>
              <a:rPr lang="en-US" sz="1400" dirty="0" err="1" smtClean="0"/>
              <a:t>дистрибуторов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территории</a:t>
            </a:r>
            <a:r>
              <a:rPr lang="ru-RU" sz="1400" dirty="0" smtClean="0"/>
              <a:t>;</a:t>
            </a:r>
          </a:p>
          <a:p>
            <a:pPr marL="427202" indent="-213601" fontAlgn="auto">
              <a:spcBef>
                <a:spcPts val="0"/>
              </a:spcBef>
              <a:spcAft>
                <a:spcPts val="0"/>
              </a:spcAft>
              <a:buClr>
                <a:srgbClr val="6970A2"/>
              </a:buClr>
              <a:buFont typeface="Wingdings" pitchFamily="2" charset="2"/>
              <a:buChar char="§"/>
              <a:defRPr/>
            </a:pPr>
            <a:r>
              <a:rPr lang="en-US" sz="1400" dirty="0" err="1" smtClean="0"/>
              <a:t>Программы</a:t>
            </a:r>
            <a:r>
              <a:rPr lang="en-US" sz="1400" dirty="0" smtClean="0"/>
              <a:t> </a:t>
            </a:r>
            <a:r>
              <a:rPr lang="en-US" sz="1400" dirty="0" err="1" smtClean="0"/>
              <a:t>маркетинговой</a:t>
            </a:r>
            <a:r>
              <a:rPr lang="en-US" sz="1400" dirty="0" smtClean="0"/>
              <a:t> </a:t>
            </a:r>
            <a:r>
              <a:rPr lang="en-US" sz="1400" dirty="0" err="1" smtClean="0"/>
              <a:t>активности</a:t>
            </a:r>
            <a:r>
              <a:rPr lang="en-US" sz="1400" dirty="0" smtClean="0"/>
              <a:t> </a:t>
            </a:r>
            <a:r>
              <a:rPr lang="en-US" sz="1400" dirty="0" err="1" smtClean="0"/>
              <a:t>по</a:t>
            </a:r>
            <a:r>
              <a:rPr lang="en-US" sz="1400" dirty="0" smtClean="0"/>
              <a:t> </a:t>
            </a:r>
            <a:r>
              <a:rPr lang="en-US" sz="1400" dirty="0" err="1" smtClean="0"/>
              <a:t>развитию</a:t>
            </a:r>
            <a:r>
              <a:rPr lang="en-US" sz="1400" dirty="0" smtClean="0"/>
              <a:t> </a:t>
            </a:r>
            <a:r>
              <a:rPr lang="en-US" sz="1400" dirty="0" err="1" smtClean="0"/>
              <a:t>территорий</a:t>
            </a:r>
            <a:r>
              <a:rPr lang="ru-RU" sz="1400" dirty="0" smtClean="0"/>
              <a:t>;</a:t>
            </a:r>
          </a:p>
          <a:p>
            <a:pPr marL="427202" indent="-213601" fontAlgn="auto">
              <a:spcBef>
                <a:spcPts val="0"/>
              </a:spcBef>
              <a:spcAft>
                <a:spcPts val="0"/>
              </a:spcAft>
              <a:buClr>
                <a:srgbClr val="6970A2"/>
              </a:buClr>
              <a:buFont typeface="Wingdings" pitchFamily="2" charset="2"/>
              <a:buChar char="§"/>
              <a:defRPr/>
            </a:pPr>
            <a:r>
              <a:rPr lang="en-US" sz="1400" dirty="0" err="1" smtClean="0"/>
              <a:t>Стимулирование</a:t>
            </a:r>
            <a:r>
              <a:rPr lang="en-US" sz="1400" dirty="0" smtClean="0"/>
              <a:t> </a:t>
            </a:r>
            <a:r>
              <a:rPr lang="en-US" sz="1400" dirty="0" err="1" smtClean="0"/>
              <a:t>всех</a:t>
            </a:r>
            <a:r>
              <a:rPr lang="en-US" sz="1400" dirty="0" smtClean="0"/>
              <a:t> </a:t>
            </a:r>
            <a:r>
              <a:rPr lang="en-US" sz="1400" dirty="0" err="1" smtClean="0"/>
              <a:t>каналов</a:t>
            </a:r>
            <a:r>
              <a:rPr lang="en-US" sz="1400" dirty="0" smtClean="0"/>
              <a:t> </a:t>
            </a:r>
            <a:r>
              <a:rPr lang="en-US" sz="1400" dirty="0" err="1" smtClean="0"/>
              <a:t>сбыта</a:t>
            </a:r>
            <a:r>
              <a:rPr lang="ru-RU" sz="1400" dirty="0" smtClean="0"/>
              <a:t>;</a:t>
            </a:r>
          </a:p>
          <a:p>
            <a:pPr marL="427202" indent="-213601" fontAlgn="auto">
              <a:spcBef>
                <a:spcPts val="0"/>
              </a:spcBef>
              <a:spcAft>
                <a:spcPts val="0"/>
              </a:spcAft>
              <a:buClr>
                <a:srgbClr val="6970A2"/>
              </a:buClr>
              <a:buFont typeface="Wingdings" pitchFamily="2" charset="2"/>
              <a:buChar char="§"/>
              <a:defRPr/>
            </a:pPr>
            <a:r>
              <a:rPr lang="en-US" sz="1400" dirty="0" err="1" smtClean="0"/>
              <a:t>Строго</a:t>
            </a:r>
            <a:r>
              <a:rPr lang="en-US" sz="1400" dirty="0" smtClean="0"/>
              <a:t> </a:t>
            </a:r>
            <a:r>
              <a:rPr lang="en-US" sz="1400" dirty="0" err="1" smtClean="0"/>
              <a:t>контролируемая</a:t>
            </a:r>
            <a:r>
              <a:rPr lang="en-US" sz="1400" dirty="0" smtClean="0"/>
              <a:t> </a:t>
            </a:r>
            <a:r>
              <a:rPr lang="en-US" sz="1400" dirty="0" err="1" smtClean="0"/>
              <a:t>система</a:t>
            </a:r>
            <a:r>
              <a:rPr lang="en-US" sz="1400" dirty="0" smtClean="0"/>
              <a:t> </a:t>
            </a:r>
            <a:r>
              <a:rPr lang="en-US" sz="1400" dirty="0" err="1" smtClean="0"/>
              <a:t>ценообразования</a:t>
            </a:r>
            <a:r>
              <a:rPr lang="ru-RU" sz="1400" dirty="0" smtClean="0"/>
              <a:t>;</a:t>
            </a:r>
          </a:p>
          <a:p>
            <a:pPr marL="427202" indent="-213601" fontAlgn="auto">
              <a:spcBef>
                <a:spcPts val="0"/>
              </a:spcBef>
              <a:spcAft>
                <a:spcPts val="0"/>
              </a:spcAft>
              <a:buClr>
                <a:srgbClr val="6970A2"/>
              </a:buClr>
              <a:buFont typeface="Wingdings" pitchFamily="2" charset="2"/>
              <a:buChar char="§"/>
              <a:defRPr/>
            </a:pPr>
            <a:r>
              <a:rPr lang="en-US" sz="1400" dirty="0" err="1" smtClean="0"/>
              <a:t>Тренинги</a:t>
            </a:r>
            <a:r>
              <a:rPr lang="en-US" sz="1400" dirty="0" smtClean="0"/>
              <a:t> </a:t>
            </a:r>
            <a:r>
              <a:rPr lang="en-US" sz="1400" dirty="0" err="1" smtClean="0"/>
              <a:t>торгового</a:t>
            </a:r>
            <a:r>
              <a:rPr lang="en-US" sz="1400" dirty="0" smtClean="0"/>
              <a:t> </a:t>
            </a:r>
            <a:r>
              <a:rPr lang="en-US" sz="1400" dirty="0" err="1" smtClean="0"/>
              <a:t>персонала</a:t>
            </a:r>
            <a:r>
              <a:rPr lang="en-US" sz="1400" dirty="0" smtClean="0"/>
              <a:t> </a:t>
            </a:r>
            <a:r>
              <a:rPr lang="en-US" sz="1400" dirty="0" err="1" smtClean="0"/>
              <a:t>наших</a:t>
            </a:r>
            <a:r>
              <a:rPr lang="en-US" sz="1400" dirty="0" smtClean="0"/>
              <a:t> </a:t>
            </a:r>
            <a:r>
              <a:rPr lang="en-US" sz="1400" dirty="0" err="1" smtClean="0"/>
              <a:t>партнеров</a:t>
            </a:r>
            <a:r>
              <a:rPr lang="ru-RU" sz="1400" dirty="0" smtClean="0"/>
              <a:t>;</a:t>
            </a:r>
          </a:p>
          <a:p>
            <a:pPr marL="427202" indent="-213601" fontAlgn="auto">
              <a:spcBef>
                <a:spcPts val="0"/>
              </a:spcBef>
              <a:spcAft>
                <a:spcPts val="0"/>
              </a:spcAft>
              <a:buClr>
                <a:srgbClr val="6970A2"/>
              </a:buClr>
              <a:buFont typeface="Wingdings" pitchFamily="2" charset="2"/>
              <a:buChar char="§"/>
              <a:defRPr/>
            </a:pPr>
            <a:r>
              <a:rPr lang="en-US" sz="1400" dirty="0" err="1" smtClean="0"/>
              <a:t>Маркетинговая</a:t>
            </a:r>
            <a:r>
              <a:rPr lang="en-US" sz="1400" dirty="0" smtClean="0"/>
              <a:t> </a:t>
            </a:r>
            <a:r>
              <a:rPr lang="en-US" sz="1400" dirty="0" err="1" smtClean="0"/>
              <a:t>поддержка</a:t>
            </a:r>
            <a:r>
              <a:rPr lang="en-US" sz="1400" dirty="0" smtClean="0"/>
              <a:t> </a:t>
            </a:r>
            <a:r>
              <a:rPr lang="en-US" sz="1400" dirty="0" err="1" smtClean="0"/>
              <a:t>для</a:t>
            </a:r>
            <a:r>
              <a:rPr lang="en-US" sz="1400" dirty="0" smtClean="0"/>
              <a:t> </a:t>
            </a:r>
            <a:r>
              <a:rPr lang="en-US" sz="1400" dirty="0" err="1" smtClean="0"/>
              <a:t>работы</a:t>
            </a:r>
            <a:r>
              <a:rPr lang="en-US" sz="1400" dirty="0" smtClean="0"/>
              <a:t> </a:t>
            </a:r>
            <a:r>
              <a:rPr lang="en-US" sz="1400" dirty="0" err="1" smtClean="0"/>
              <a:t>с</a:t>
            </a:r>
            <a:r>
              <a:rPr lang="en-US" sz="1400" dirty="0" smtClean="0"/>
              <a:t> </a:t>
            </a:r>
            <a:r>
              <a:rPr lang="en-US" sz="1400" dirty="0" err="1" smtClean="0"/>
              <a:t>сетевой</a:t>
            </a:r>
            <a:r>
              <a:rPr lang="en-US" sz="1400" dirty="0" smtClean="0"/>
              <a:t> </a:t>
            </a:r>
            <a:r>
              <a:rPr lang="en-US" sz="1400" dirty="0" err="1" smtClean="0"/>
              <a:t>розницей</a:t>
            </a:r>
            <a:r>
              <a:rPr lang="ru-RU" sz="1400" dirty="0" smtClean="0"/>
              <a:t>;</a:t>
            </a:r>
          </a:p>
          <a:p>
            <a:pPr marL="427202" indent="-213601" fontAlgn="auto">
              <a:spcBef>
                <a:spcPts val="0"/>
              </a:spcBef>
              <a:spcAft>
                <a:spcPts val="0"/>
              </a:spcAft>
              <a:buClr>
                <a:srgbClr val="6970A2"/>
              </a:buClr>
              <a:buFont typeface="Wingdings" pitchFamily="2" charset="2"/>
              <a:buChar char="§"/>
              <a:defRPr/>
            </a:pPr>
            <a:r>
              <a:rPr lang="en-US" sz="1400" dirty="0" err="1" smtClean="0"/>
              <a:t>Гарантировано</a:t>
            </a:r>
            <a:r>
              <a:rPr lang="en-US" sz="1400" dirty="0" smtClean="0"/>
              <a:t> </a:t>
            </a:r>
            <a:r>
              <a:rPr lang="en-US" sz="1400" dirty="0" err="1" smtClean="0"/>
              <a:t>высокое</a:t>
            </a:r>
            <a:r>
              <a:rPr lang="en-US" sz="1400" dirty="0" smtClean="0"/>
              <a:t> </a:t>
            </a:r>
            <a:r>
              <a:rPr lang="en-US" sz="1400" dirty="0" err="1" smtClean="0"/>
              <a:t>качество</a:t>
            </a:r>
            <a:r>
              <a:rPr lang="en-US" sz="1400" dirty="0" smtClean="0"/>
              <a:t> </a:t>
            </a:r>
            <a:r>
              <a:rPr lang="en-US" sz="1400" dirty="0" err="1" smtClean="0"/>
              <a:t>продукции</a:t>
            </a:r>
            <a:r>
              <a:rPr lang="ru-RU" sz="1400" dirty="0" smtClean="0"/>
              <a:t>;</a:t>
            </a:r>
          </a:p>
          <a:p>
            <a:pPr marL="427202" indent="-213601" fontAlgn="auto">
              <a:spcBef>
                <a:spcPts val="0"/>
              </a:spcBef>
              <a:spcAft>
                <a:spcPts val="0"/>
              </a:spcAft>
              <a:buClr>
                <a:srgbClr val="6970A2"/>
              </a:buClr>
              <a:buFont typeface="Wingdings" pitchFamily="2" charset="2"/>
              <a:buChar char="§"/>
              <a:defRPr/>
            </a:pPr>
            <a:r>
              <a:rPr lang="en-US" sz="1400" dirty="0" err="1" smtClean="0"/>
              <a:t>Конкурентоспособное</a:t>
            </a:r>
            <a:r>
              <a:rPr lang="en-US" sz="1400" dirty="0" smtClean="0"/>
              <a:t> </a:t>
            </a:r>
            <a:r>
              <a:rPr lang="en-US" sz="1400" dirty="0" err="1" smtClean="0"/>
              <a:t>ценообразование</a:t>
            </a:r>
            <a:r>
              <a:rPr lang="en-US" sz="1400" dirty="0" smtClean="0"/>
              <a:t> </a:t>
            </a:r>
            <a:r>
              <a:rPr lang="en-US" sz="1400" dirty="0" err="1" smtClean="0"/>
              <a:t>для</a:t>
            </a:r>
            <a:r>
              <a:rPr lang="en-US" sz="1400" dirty="0" smtClean="0"/>
              <a:t> </a:t>
            </a:r>
            <a:r>
              <a:rPr lang="en-US" sz="1400" dirty="0" err="1" smtClean="0"/>
              <a:t>всех</a:t>
            </a:r>
            <a:r>
              <a:rPr lang="en-US" sz="1400" dirty="0" smtClean="0"/>
              <a:t> </a:t>
            </a:r>
            <a:r>
              <a:rPr lang="en-US" sz="1400" dirty="0" err="1" smtClean="0"/>
              <a:t>каналов</a:t>
            </a:r>
            <a:r>
              <a:rPr lang="en-US" sz="1400" dirty="0" smtClean="0"/>
              <a:t> </a:t>
            </a:r>
            <a:r>
              <a:rPr lang="en-US" sz="1400" dirty="0" err="1" smtClean="0"/>
              <a:t>сбыта</a:t>
            </a:r>
            <a:r>
              <a:rPr lang="ru-RU" sz="1400" dirty="0" smtClean="0"/>
              <a:t>;</a:t>
            </a:r>
          </a:p>
          <a:p>
            <a:pPr marL="427202" indent="-213601" fontAlgn="auto">
              <a:spcBef>
                <a:spcPts val="0"/>
              </a:spcBef>
              <a:spcAft>
                <a:spcPts val="0"/>
              </a:spcAft>
              <a:buClr>
                <a:srgbClr val="6970A2"/>
              </a:buClr>
              <a:buFont typeface="Wingdings" pitchFamily="2" charset="2"/>
              <a:buChar char="§"/>
              <a:defRPr/>
            </a:pPr>
            <a:r>
              <a:rPr lang="en-US" sz="1400" dirty="0" err="1" smtClean="0"/>
              <a:t>Постоянное</a:t>
            </a:r>
            <a:r>
              <a:rPr lang="en-US" sz="1400" dirty="0" smtClean="0"/>
              <a:t> </a:t>
            </a:r>
            <a:r>
              <a:rPr lang="en-US" sz="1400" dirty="0" err="1" smtClean="0"/>
              <a:t>наличие</a:t>
            </a:r>
            <a:r>
              <a:rPr lang="en-US" sz="1400" dirty="0" smtClean="0"/>
              <a:t> </a:t>
            </a:r>
            <a:r>
              <a:rPr lang="en-US" sz="1400" dirty="0" err="1" smtClean="0"/>
              <a:t>значительного</a:t>
            </a:r>
            <a:r>
              <a:rPr lang="en-US" sz="1400" dirty="0" smtClean="0"/>
              <a:t> </a:t>
            </a:r>
            <a:r>
              <a:rPr lang="en-US" sz="1400" dirty="0" err="1" smtClean="0"/>
              <a:t>остатка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продукции</a:t>
            </a:r>
            <a:r>
              <a:rPr lang="en-US" sz="1400" dirty="0" smtClean="0"/>
              <a:t> </a:t>
            </a:r>
            <a:r>
              <a:rPr lang="en-US" sz="1400" dirty="0" err="1" smtClean="0"/>
              <a:t>для</a:t>
            </a:r>
            <a:r>
              <a:rPr lang="en-US" sz="1400" dirty="0" smtClean="0"/>
              <a:t> </a:t>
            </a:r>
            <a:r>
              <a:rPr lang="en-US" sz="1400" dirty="0" err="1" smtClean="0"/>
              <a:t>бесперебойных</a:t>
            </a:r>
            <a:r>
              <a:rPr lang="en-US" sz="1400" dirty="0" smtClean="0"/>
              <a:t> </a:t>
            </a:r>
            <a:r>
              <a:rPr lang="en-US" sz="1400" dirty="0" err="1" smtClean="0"/>
              <a:t>поставок</a:t>
            </a:r>
            <a:r>
              <a:rPr lang="ru-RU" sz="1400" dirty="0" smtClean="0"/>
              <a:t>.</a:t>
            </a:r>
          </a:p>
          <a:p>
            <a:pPr marL="427202" indent="-213601" fontAlgn="auto">
              <a:spcBef>
                <a:spcPts val="0"/>
              </a:spcBef>
              <a:spcAft>
                <a:spcPts val="0"/>
              </a:spcAft>
              <a:buClr>
                <a:srgbClr val="6970A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fontAlgn="auto">
              <a:spcBef>
                <a:spcPts val="712"/>
              </a:spcBef>
              <a:spcAft>
                <a:spcPts val="0"/>
              </a:spcAft>
              <a:defRPr/>
            </a:pPr>
            <a:r>
              <a:rPr lang="en-US" sz="1400" b="1" dirty="0" smtClean="0"/>
              <a:t> </a:t>
            </a:r>
            <a:r>
              <a:rPr lang="en-US" sz="1400" b="1" dirty="0" err="1" smtClean="0"/>
              <a:t>Нашей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задачей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является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предложение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Вам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качественной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продукции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и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сервиса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для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взаимовыгодного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развития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и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достижения</a:t>
            </a:r>
            <a:r>
              <a:rPr lang="en-US" sz="1400" b="1" dirty="0" smtClean="0"/>
              <a:t> </a:t>
            </a:r>
            <a:r>
              <a:rPr lang="en-US" sz="1400" dirty="0" smtClean="0"/>
              <a:t> </a:t>
            </a:r>
            <a:r>
              <a:rPr lang="en-US" sz="1400" b="1" dirty="0" err="1" smtClean="0"/>
              <a:t>поставленных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целей</a:t>
            </a:r>
            <a:r>
              <a:rPr lang="en-US" sz="1400" b="1" dirty="0" smtClean="0"/>
              <a:t>.</a:t>
            </a:r>
            <a:endParaRPr lang="ru-RU" sz="1400" dirty="0" smtClean="0"/>
          </a:p>
        </p:txBody>
      </p:sp>
      <p:graphicFrame>
        <p:nvGraphicFramePr>
          <p:cNvPr id="11" name="Схема 8"/>
          <p:cNvGraphicFramePr/>
          <p:nvPr/>
        </p:nvGraphicFramePr>
        <p:xfrm>
          <a:off x="174045" y="182081"/>
          <a:ext cx="7811375" cy="58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17896" y="182085"/>
            <a:ext cx="1350645" cy="9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261064" y="804198"/>
            <a:ext cx="8702146" cy="2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lid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" y="7"/>
            <a:ext cx="10435794" cy="7023100"/>
          </a:xfrm>
          <a:prstGeom prst="rect">
            <a:avLst/>
          </a:prstGeom>
        </p:spPr>
      </p:pic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5134269" y="2471092"/>
            <a:ext cx="2088516" cy="122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 dirty="0"/>
              <a:t>Группа: Кофе </a:t>
            </a:r>
            <a:r>
              <a:rPr lang="ru-RU" sz="1400" b="1" dirty="0" smtClean="0"/>
              <a:t>молотый</a:t>
            </a:r>
          </a:p>
          <a:p>
            <a:pPr>
              <a:buFont typeface="Arial" charset="0"/>
              <a:buChar char="•"/>
            </a:pPr>
            <a:r>
              <a:rPr lang="ru-RU" sz="1400" dirty="0"/>
              <a:t> Кофе «Carte Noire» </a:t>
            </a:r>
          </a:p>
          <a:p>
            <a:pPr>
              <a:buFont typeface="Arial" charset="0"/>
              <a:buChar char="•"/>
            </a:pPr>
            <a:r>
              <a:rPr lang="ru-RU" sz="1400" dirty="0"/>
              <a:t> Кофе «Живой Кофе» </a:t>
            </a:r>
          </a:p>
          <a:p>
            <a:pPr>
              <a:buFont typeface="Arial" charset="0"/>
              <a:buChar char="•"/>
            </a:pPr>
            <a:r>
              <a:rPr lang="ru-RU" sz="1400" dirty="0"/>
              <a:t> Кофе «</a:t>
            </a:r>
            <a:r>
              <a:rPr lang="en-US" sz="1400" dirty="0" err="1"/>
              <a:t>Diemme</a:t>
            </a:r>
            <a:r>
              <a:rPr lang="ru-RU" sz="1400" dirty="0"/>
              <a:t>»</a:t>
            </a:r>
          </a:p>
        </p:txBody>
      </p:sp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5067186" y="5592478"/>
            <a:ext cx="2764745" cy="97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 dirty="0"/>
              <a:t>Группа: </a:t>
            </a:r>
            <a:r>
              <a:rPr lang="ru-RU" sz="1400" b="1" dirty="0" smtClean="0"/>
              <a:t>Цикорий</a:t>
            </a:r>
          </a:p>
          <a:p>
            <a:pPr>
              <a:buFont typeface="Arial" charset="0"/>
              <a:buChar char="•"/>
            </a:pPr>
            <a:r>
              <a:rPr lang="ru-RU" sz="1400" dirty="0"/>
              <a:t> Цикорий «Золотой корешок»</a:t>
            </a:r>
            <a:endParaRPr lang="ru-RU" sz="1400" dirty="0" smtClean="0"/>
          </a:p>
          <a:p>
            <a:pPr>
              <a:buFont typeface="Arial" charset="0"/>
              <a:buChar char="•"/>
            </a:pPr>
            <a:r>
              <a:rPr lang="ru-RU" sz="1400" dirty="0" smtClean="0"/>
              <a:t> Цикорий «Здоровье» </a:t>
            </a:r>
            <a:endParaRPr lang="ru-RU" sz="1400" dirty="0"/>
          </a:p>
        </p:txBody>
      </p:sp>
      <p:sp>
        <p:nvSpPr>
          <p:cNvPr id="22533" name="Заголовок 1"/>
          <p:cNvSpPr txBox="1">
            <a:spLocks/>
          </p:cNvSpPr>
          <p:nvPr/>
        </p:nvSpPr>
        <p:spPr bwMode="auto">
          <a:xfrm>
            <a:off x="3132779" y="4031781"/>
            <a:ext cx="2175535" cy="122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 dirty="0"/>
              <a:t>Группа: Кофе в </a:t>
            </a:r>
            <a:r>
              <a:rPr lang="ru-RU" sz="1400" b="1" dirty="0" smtClean="0"/>
              <a:t>зернах</a:t>
            </a:r>
          </a:p>
          <a:p>
            <a:pPr>
              <a:buFont typeface="Arial" charset="0"/>
              <a:buChar char="•"/>
            </a:pPr>
            <a:r>
              <a:rPr lang="ru-RU" sz="1400" dirty="0"/>
              <a:t> Кофе «Carte Noire»</a:t>
            </a:r>
          </a:p>
          <a:p>
            <a:pPr>
              <a:buFont typeface="Arial" charset="0"/>
              <a:buChar char="•"/>
            </a:pPr>
            <a:r>
              <a:rPr lang="ru-RU" sz="1400" dirty="0"/>
              <a:t>Кофе «Живой Кофе»</a:t>
            </a:r>
          </a:p>
          <a:p>
            <a:pPr>
              <a:buFont typeface="Arial" charset="0"/>
              <a:buChar char="•"/>
            </a:pPr>
            <a:r>
              <a:rPr lang="ru-RU" sz="1400" dirty="0"/>
              <a:t>Кофе «</a:t>
            </a:r>
            <a:r>
              <a:rPr lang="en-US" sz="1400" dirty="0" err="1"/>
              <a:t>Kimbo</a:t>
            </a:r>
            <a:r>
              <a:rPr lang="ru-RU" sz="1400" dirty="0"/>
              <a:t>»</a:t>
            </a:r>
          </a:p>
        </p:txBody>
      </p:sp>
      <p:graphicFrame>
        <p:nvGraphicFramePr>
          <p:cNvPr id="13" name="Схема 8"/>
          <p:cNvGraphicFramePr/>
          <p:nvPr/>
        </p:nvGraphicFramePr>
        <p:xfrm>
          <a:off x="174045" y="182081"/>
          <a:ext cx="7811375" cy="58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17896" y="182085"/>
            <a:ext cx="1350645" cy="9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261064" y="804198"/>
            <a:ext cx="8702146" cy="2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0218" y="1014450"/>
            <a:ext cx="7918953" cy="663567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r>
              <a:rPr lang="ru-RU" b="1" dirty="0" smtClean="0"/>
              <a:t>Анализ по трем группам (кофе молотый, кофе в зернах, цикорий натуральный) у основных игроков рынка продуктового ритейла.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35760" y="2542953"/>
            <a:ext cx="2784687" cy="1125232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r>
              <a:rPr lang="ru-RU" sz="1100" dirty="0" smtClean="0"/>
              <a:t>Позиционирование кофе и цикория, как продукции в премиальном сегменте рынка по доступной цене, выражено у нескольких игроков (схожий дизайн упаковки, состав, цена):</a:t>
            </a:r>
          </a:p>
          <a:p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174045" y="4104655"/>
            <a:ext cx="2958730" cy="1125232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r>
              <a:rPr lang="ru-RU" sz="1100" dirty="0" smtClean="0"/>
              <a:t>Наиболее известным и популярным на рынке является ТМ «Живой Кофе", но у него, по мнению поребителей меняя яркая, премиальная упаковка, два других производителя сильно проигрывают по цене.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44913" y="5592478"/>
            <a:ext cx="2436601" cy="786678"/>
          </a:xfrm>
          <a:prstGeom prst="rect">
            <a:avLst/>
          </a:prstGeom>
          <a:noFill/>
        </p:spPr>
        <p:txBody>
          <a:bodyPr wrap="square" lIns="108508" tIns="54255" rIns="108508" bIns="54255" rtlCol="0">
            <a:spAutoFit/>
          </a:bodyPr>
          <a:lstStyle/>
          <a:p>
            <a:r>
              <a:rPr lang="ru-RU" sz="1100" dirty="0" smtClean="0"/>
              <a:t>На рынке отсутствуют похожие предложения, как в ценовом сегменте, так и по внешним характеристикам!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221294" y="4239872"/>
            <a:ext cx="385922" cy="8323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699167" y="2783236"/>
            <a:ext cx="337681" cy="7283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612146" y="5696523"/>
            <a:ext cx="337681" cy="72832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348087" y="5280332"/>
            <a:ext cx="9833424" cy="10404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5111" y="3927734"/>
            <a:ext cx="9659381" cy="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35113" y="1430637"/>
          <a:ext cx="5776582" cy="5488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408"/>
                <a:gridCol w="1434942"/>
                <a:gridCol w="1045201"/>
                <a:gridCol w="1643031"/>
              </a:tblGrid>
              <a:tr h="763506"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Продукт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Производитель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Дизайн, внешний вид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Средняя цена в сетевом ритейле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</a:tr>
              <a:tr h="14534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Кофе молотый «Carte Noire»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250 гр.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Франция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265 руб.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51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Кофе молотый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«Живой Кофе»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 гр.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Россия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190 руб.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51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Кофе молотый «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Diemme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Miscela Excellent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 гр.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Италия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400 руб.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3580" name="image3" descr="Кофе Carte Noire Арома натуральный жареный молотый 250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4390" y="2263000"/>
            <a:ext cx="527739" cy="132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Picture 417" descr="http://www.yumax.ru/img/excell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1927" y="5364871"/>
            <a:ext cx="607337" cy="137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440" descr="Эспрессо ВИП А.М. / Espresso VIP A.M. по-турец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1933" y="3719651"/>
            <a:ext cx="716115" cy="142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309804" y="1430635"/>
          <a:ext cx="2855411" cy="5529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914"/>
                <a:gridCol w="1468497"/>
              </a:tblGrid>
              <a:tr h="960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Estetico</a:t>
                      </a:r>
                      <a:endParaRPr lang="ru-RU" sz="2000" b="0" baseline="0" dirty="0" smtClean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Рекомендованная цена в сетевом ритейле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</a:tr>
              <a:tr h="1459946"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145 руб.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7442"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145 руб.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4211"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145 руб.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3601" name="Picture 9" descr="imag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0354" y="2367051"/>
            <a:ext cx="528272" cy="124855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3602" name="Picture 9" descr="imag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0359" y="3861907"/>
            <a:ext cx="516689" cy="12211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3603" name="Picture 9" descr="imag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0354" y="5488426"/>
            <a:ext cx="530106" cy="125288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graphicFrame>
        <p:nvGraphicFramePr>
          <p:cNvPr id="15" name="Схема 8"/>
          <p:cNvGraphicFramePr/>
          <p:nvPr/>
        </p:nvGraphicFramePr>
        <p:xfrm>
          <a:off x="174045" y="182081"/>
          <a:ext cx="7811375" cy="58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17896" y="182085"/>
            <a:ext cx="1350645" cy="9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261064" y="804198"/>
            <a:ext cx="8702146" cy="2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352569" y="4552010"/>
            <a:ext cx="739682" cy="15953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439593" y="2887276"/>
            <a:ext cx="739682" cy="15953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3165" y="1326591"/>
          <a:ext cx="6048523" cy="5344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49"/>
                <a:gridCol w="1632142"/>
                <a:gridCol w="1045201"/>
                <a:gridCol w="1643031"/>
              </a:tblGrid>
              <a:tr h="763506"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Продукт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Производитель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Дизайн, внешний вид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Средняя цена в сетевом ритейле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</a:tr>
              <a:tr h="14092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Кофе в зернах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«Carte Noire»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250 гр.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Франция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250 руб.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53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Кофе в зернах «Живой Кофе» Espresso VIP A.M.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 гр.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Россия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165 руб.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539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" pitchFamily="34" charset="0"/>
                          <a:cs typeface="Arial" pitchFamily="34" charset="0"/>
                        </a:rPr>
                        <a:t>Кофе в зернах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it-IT" sz="1400" dirty="0" smtClean="0">
                          <a:latin typeface="Arial" pitchFamily="34" charset="0"/>
                          <a:cs typeface="Arial" pitchFamily="34" charset="0"/>
                        </a:rPr>
                        <a:t>Kimbo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lang="it-IT" sz="1400" dirty="0" smtClean="0">
                          <a:latin typeface="Arial" pitchFamily="34" charset="0"/>
                          <a:cs typeface="Arial" pitchFamily="34" charset="0"/>
                        </a:rPr>
                        <a:t> Espresso Napoletan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 гр.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Италия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360 руб.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342437" y="1326594"/>
          <a:ext cx="2855411" cy="561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914"/>
                <a:gridCol w="1468497"/>
              </a:tblGrid>
              <a:tr h="960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Estetico</a:t>
                      </a:r>
                      <a:endParaRPr lang="ru-RU" sz="2000" b="0" baseline="0" dirty="0" smtClean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Рекомендованная цена в сетевом ритейле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</a:tr>
              <a:tr h="1486615"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135 руб.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5164"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135 руб.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2968"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135 руб.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04427" marR="104427" marT="62428" marB="62428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4622" name="Picture 9" descr="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0352" y="2158954"/>
            <a:ext cx="535608" cy="126589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4623" name="Picture 9" descr="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0355" y="3719646"/>
            <a:ext cx="572294" cy="135259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4624" name="Picture 9" descr="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0355" y="5280341"/>
            <a:ext cx="579631" cy="136994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4627" name="Picture 12" descr="http://www.safaricoffee.ru/d/26909/d/3047800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8245" y="3609875"/>
            <a:ext cx="679856" cy="135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8" name="Picture 21" descr="http://www.lecafeier.ru/CMSPages/GetBizFormFile.aspx?filename=10c1337f-cfcc-47af-b5bd-20d1e9647f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7884" y="5176296"/>
            <a:ext cx="984432" cy="142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9" name="Picture 20" descr="http://www.metro-office.ru/Data/FullSized/54533-1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9642" y="2196294"/>
            <a:ext cx="861477" cy="12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8"/>
          <p:cNvGraphicFramePr/>
          <p:nvPr/>
        </p:nvGraphicFramePr>
        <p:xfrm>
          <a:off x="174045" y="182081"/>
          <a:ext cx="7811375" cy="58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17896" y="182085"/>
            <a:ext cx="1350645" cy="9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261064" y="804198"/>
            <a:ext cx="8702146" cy="2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352569" y="4552010"/>
            <a:ext cx="739682" cy="15953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439593" y="2887276"/>
            <a:ext cx="739682" cy="15953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3125</TotalTime>
  <Words>913</Words>
  <Application>Microsoft Office PowerPoint</Application>
  <PresentationFormat>Произвольный</PresentationFormat>
  <Paragraphs>164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keywords>Pavel</cp:keywords>
  <cp:lastModifiedBy>Евгений</cp:lastModifiedBy>
  <cp:revision>333</cp:revision>
  <cp:lastPrinted>2012-12-07T10:07:10Z</cp:lastPrinted>
  <dcterms:created xsi:type="dcterms:W3CDTF">2012-12-07T10:05:01Z</dcterms:created>
  <dcterms:modified xsi:type="dcterms:W3CDTF">2017-03-17T10:02:32Z</dcterms:modified>
</cp:coreProperties>
</file>